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57" r:id="rId2"/>
    <p:sldId id="365" r:id="rId3"/>
    <p:sldId id="366" r:id="rId4"/>
    <p:sldId id="367" r:id="rId5"/>
    <p:sldId id="359" r:id="rId6"/>
    <p:sldId id="364" r:id="rId7"/>
    <p:sldId id="269" r:id="rId8"/>
    <p:sldId id="360" r:id="rId9"/>
    <p:sldId id="361" r:id="rId10"/>
    <p:sldId id="362" r:id="rId11"/>
    <p:sldId id="363" r:id="rId12"/>
    <p:sldId id="311" r:id="rId13"/>
    <p:sldId id="321" r:id="rId14"/>
    <p:sldId id="308" r:id="rId15"/>
    <p:sldId id="309" r:id="rId16"/>
    <p:sldId id="310" r:id="rId17"/>
    <p:sldId id="312" r:id="rId18"/>
    <p:sldId id="313" r:id="rId19"/>
    <p:sldId id="31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7" r:id="rId40"/>
    <p:sldId id="304" r:id="rId41"/>
    <p:sldId id="305" r:id="rId42"/>
    <p:sldId id="315" r:id="rId43"/>
    <p:sldId id="320" r:id="rId44"/>
    <p:sldId id="316" r:id="rId45"/>
    <p:sldId id="317" r:id="rId46"/>
    <p:sldId id="318" r:id="rId47"/>
    <p:sldId id="319" r:id="rId48"/>
    <p:sldId id="262" r:id="rId49"/>
    <p:sldId id="263" r:id="rId50"/>
    <p:sldId id="257" r:id="rId51"/>
    <p:sldId id="258" r:id="rId52"/>
    <p:sldId id="259" r:id="rId53"/>
    <p:sldId id="260" r:id="rId54"/>
    <p:sldId id="36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3"/>
    <p:restoredTop sz="91517"/>
  </p:normalViewPr>
  <p:slideViewPr>
    <p:cSldViewPr snapToGrid="0" snapToObjects="1">
      <p:cViewPr varScale="1">
        <p:scale>
          <a:sx n="143" d="100"/>
          <a:sy n="143" d="100"/>
        </p:scale>
        <p:origin x="552"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a:t>Cluster reads within individuals into loci</a:t>
          </a:r>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a:t>Call SNPs in loci within individuals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a:t>Cluster loci across</a:t>
          </a:r>
          <a:r>
            <a:rPr lang="en-US" baseline="0" dirty="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EEC0990A-E3FC-E34B-BB7D-4B2AC94663A9}" type="presOf" srcId="{4290765F-8E48-4D42-83E2-41BC3550287B}" destId="{119B521F-69B2-F143-860F-4BA27153F70D}" srcOrd="1" destOrd="0" presId="urn:microsoft.com/office/officeart/2005/8/layout/process1"/>
    <dgm:cxn modelId="{62E33C35-1399-494D-93DF-1394D14A5EBA}" type="presOf" srcId="{4B82EDA1-49A4-6844-8D92-EA4F5022A081}" destId="{578C7065-D297-B641-A0A9-1531874B0091}" srcOrd="1"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EA76A65B-A95E-0B45-9811-1184AC6C3B69}" type="presOf" srcId="{AEDA6228-B682-6349-A368-293AC656A6C5}" destId="{4270A86A-9FAB-FD44-A749-CE875B8EDC47}" srcOrd="0"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5A389DD2-C238-3546-8603-9F4CF4BDDAA6}" type="presOf" srcId="{D0C27DF4-D62B-B844-AB9E-11E721E2C939}" destId="{A625BBD8-7278-6C4D-9DBD-89C5C53420F0}"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a:t>Remove reads below a</a:t>
          </a:r>
          <a:r>
            <a:rPr lang="en-US" sz="2000" baseline="0" dirty="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a:t>Match allelic pairs of reads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a:t>Merge allelic pairs that share a read into loci</a:t>
          </a:r>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C207E100-EC84-EB46-BD7D-1509269CF2FC}" type="presOf" srcId="{4290765F-8E48-4D42-83E2-41BC3550287B}" destId="{279829C0-A37D-074D-8055-AE6DE3978F0A}" srcOrd="0" destOrd="0" presId="urn:microsoft.com/office/officeart/2005/8/layout/process1"/>
    <dgm:cxn modelId="{97E9A818-A9B4-7D48-BAF1-585092563EBD}" type="presOf" srcId="{00734369-9B05-2349-98EE-317300C1213D}" destId="{1FE225E3-66EA-E942-B665-E2441BAC8980}"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0DED7B7A-EBAD-5F4F-AB4F-9399E08CB8AD}" type="presOf" srcId="{4290765F-8E48-4D42-83E2-41BC3550287B}" destId="{119B521F-69B2-F143-860F-4BA27153F70D}" srcOrd="1"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a:t>Remove</a:t>
          </a:r>
          <a:r>
            <a:rPr lang="en-US" baseline="0" dirty="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a:t>Remove</a:t>
          </a:r>
          <a:r>
            <a:rPr lang="en-US" baseline="0" dirty="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a:t>Cluster reads by aligned</a:t>
          </a:r>
          <a:r>
            <a:rPr lang="en-US" baseline="0" dirty="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C92EF283-4264-B94E-8507-9ADA32813779}" srcId="{02AEB0B8-1D20-8942-9FA7-425AAA193D1E}" destId="{00734369-9B05-2349-98EE-317300C1213D}" srcOrd="2" destOrd="0" parTransId="{8596E795-0655-9442-9707-40ED0A4F2062}" sibTransId="{4C7887A7-89F5-7645-908F-53C9C2822BC5}"/>
    <dgm:cxn modelId="{30B0108D-17F0-4244-8198-13FC5B58A81B}" type="presOf" srcId="{00734369-9B05-2349-98EE-317300C1213D}" destId="{1FE225E3-66EA-E942-B665-E2441BAC8980}" srcOrd="0" destOrd="0" presId="urn:microsoft.com/office/officeart/2005/8/layout/process1"/>
    <dgm:cxn modelId="{35E5058F-F599-C741-BC05-FA41ADB2CDF2}" type="presOf" srcId="{4B82EDA1-49A4-6844-8D92-EA4F5022A081}" destId="{AF8E12EB-2BB4-2741-BC94-886CDCB21584}"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5F8C76EF-C879-2243-B1A6-74301DDF10D6}" type="presOf" srcId="{02AEB0B8-1D20-8942-9FA7-425AAA193D1E}" destId="{588FF6C2-DC34-8643-8A16-BA54467B7B01}"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reads within individuals into loci</a:t>
          </a:r>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Call SNPs in loci within individuals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loci across</a:t>
          </a:r>
          <a:r>
            <a:rPr lang="en-US" sz="2100" kern="1200" baseline="0" dirty="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Remove reads below a</a:t>
          </a:r>
          <a:r>
            <a:rPr lang="en-US" sz="2000" kern="1200" baseline="0" dirty="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Match allelic pairs of reads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Merge allelic pairs that share a read into loci</a:t>
          </a:r>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Cluster reads by aligned</a:t>
          </a:r>
          <a:r>
            <a:rPr lang="en-US" sz="1900" kern="1200" baseline="0" dirty="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2FA1D-462C-434A-AC16-687FB6E166FF}" type="datetimeFigureOut">
              <a:rPr lang="en-US" smtClean="0"/>
              <a:t>4/12/23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73D56-A31B-2241-A9D5-54325AB1D238}" type="slidenum">
              <a:rPr lang="en-US" smtClean="0"/>
              <a:t>‹#›</a:t>
            </a:fld>
            <a:endParaRPr lang="en-US"/>
          </a:p>
        </p:txBody>
      </p:sp>
    </p:spTree>
    <p:extLst>
      <p:ext uri="{BB962C8B-B14F-4D97-AF65-F5344CB8AC3E}">
        <p14:creationId xmlns:p14="http://schemas.microsoft.com/office/powerpoint/2010/main" val="117117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2</a:t>
            </a:fld>
            <a:endParaRPr lang="en-US"/>
          </a:p>
        </p:txBody>
      </p:sp>
    </p:spTree>
    <p:extLst>
      <p:ext uri="{BB962C8B-B14F-4D97-AF65-F5344CB8AC3E}">
        <p14:creationId xmlns:p14="http://schemas.microsoft.com/office/powerpoint/2010/main" val="245550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I used non-equilibrium simulations, it’s difficult to predict exact values for </a:t>
            </a:r>
            <a:r>
              <a:rPr lang="en-US" baseline="0" dirty="0" err="1"/>
              <a:t>popgen</a:t>
            </a:r>
            <a:r>
              <a:rPr lang="en-US" baseline="0" dirty="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31</a:t>
            </a:fld>
            <a:endParaRPr lang="en-US"/>
          </a:p>
        </p:txBody>
      </p:sp>
    </p:spTree>
    <p:extLst>
      <p:ext uri="{BB962C8B-B14F-4D97-AF65-F5344CB8AC3E}">
        <p14:creationId xmlns:p14="http://schemas.microsoft.com/office/powerpoint/2010/main" val="3731704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32</a:t>
            </a:fld>
            <a:endParaRPr lang="en-US"/>
          </a:p>
        </p:txBody>
      </p:sp>
    </p:spTree>
    <p:extLst>
      <p:ext uri="{BB962C8B-B14F-4D97-AF65-F5344CB8AC3E}">
        <p14:creationId xmlns:p14="http://schemas.microsoft.com/office/powerpoint/2010/main" val="2156396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how </a:t>
            </a:r>
            <a:r>
              <a:rPr lang="en-US" baseline="0" dirty="0" err="1"/>
              <a:t>pyRAD</a:t>
            </a:r>
            <a:r>
              <a:rPr lang="en-US" baseline="0" dirty="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3494207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a:t>
            </a:r>
            <a:r>
              <a:rPr lang="en-US" baseline="0" dirty="0"/>
              <a:t>e the the truncation of </a:t>
            </a:r>
            <a:r>
              <a:rPr lang="en-US" baseline="0" dirty="0" err="1"/>
              <a:t>Heterozygosities</a:t>
            </a:r>
            <a:r>
              <a:rPr lang="en-US" baseline="0" dirty="0"/>
              <a:t> observed in both Stacks versions.  </a:t>
            </a:r>
            <a:r>
              <a:rPr lang="en-US" baseline="0" dirty="0" err="1"/>
              <a:t>AftrRAD</a:t>
            </a:r>
            <a:r>
              <a:rPr lang="en-US" baseline="0" dirty="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3835205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pipelines, as expected FST decreases,</a:t>
            </a:r>
            <a:r>
              <a:rPr lang="en-US" baseline="0" dirty="0"/>
              <a:t> the accuracy of FST estimates increases.  However, pipelines subjected to </a:t>
            </a:r>
            <a:r>
              <a:rPr lang="en-US" baseline="0" dirty="0" err="1"/>
              <a:t>overspitting</a:t>
            </a:r>
            <a:r>
              <a:rPr lang="en-US" baseline="0" dirty="0"/>
              <a:t> (Stacks, Stacks-G, and </a:t>
            </a:r>
            <a:r>
              <a:rPr lang="en-US" baseline="0" dirty="0" err="1"/>
              <a:t>aftrRAD</a:t>
            </a:r>
            <a:r>
              <a:rPr lang="en-US" baseline="0" dirty="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37</a:t>
            </a:fld>
            <a:endParaRPr lang="en-US"/>
          </a:p>
        </p:txBody>
      </p:sp>
    </p:spTree>
    <p:extLst>
      <p:ext uri="{BB962C8B-B14F-4D97-AF65-F5344CB8AC3E}">
        <p14:creationId xmlns:p14="http://schemas.microsoft.com/office/powerpoint/2010/main" val="164227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a:t>
            </a:r>
            <a:r>
              <a:rPr lang="en-US" baseline="0" dirty="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38</a:t>
            </a:fld>
            <a:endParaRPr lang="en-US"/>
          </a:p>
        </p:txBody>
      </p:sp>
    </p:spTree>
    <p:extLst>
      <p:ext uri="{BB962C8B-B14F-4D97-AF65-F5344CB8AC3E}">
        <p14:creationId xmlns:p14="http://schemas.microsoft.com/office/powerpoint/2010/main" val="341890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not </a:t>
            </a:r>
            <a:r>
              <a:rPr lang="en-US" dirty="0" err="1"/>
              <a:t>icecream</a:t>
            </a:r>
            <a:r>
              <a:rPr lang="en-US" dirty="0"/>
              <a:t>!</a:t>
            </a:r>
          </a:p>
        </p:txBody>
      </p:sp>
      <p:sp>
        <p:nvSpPr>
          <p:cNvPr id="4" name="Slide Number Placeholder 3"/>
          <p:cNvSpPr>
            <a:spLocks noGrp="1"/>
          </p:cNvSpPr>
          <p:nvPr>
            <p:ph type="sldNum" sz="quarter" idx="10"/>
          </p:nvPr>
        </p:nvSpPr>
        <p:spPr/>
        <p:txBody>
          <a:bodyPr/>
          <a:lstStyle/>
          <a:p>
            <a:fld id="{12377592-5355-8645-956C-436C94C95896}" type="slidenum">
              <a:rPr lang="en-US" smtClean="0"/>
              <a:t>41</a:t>
            </a:fld>
            <a:endParaRPr lang="en-US"/>
          </a:p>
        </p:txBody>
      </p:sp>
    </p:spTree>
    <p:extLst>
      <p:ext uri="{BB962C8B-B14F-4D97-AF65-F5344CB8AC3E}">
        <p14:creationId xmlns:p14="http://schemas.microsoft.com/office/powerpoint/2010/main" val="369305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3</a:t>
            </a:fld>
            <a:endParaRPr lang="en-US"/>
          </a:p>
        </p:txBody>
      </p:sp>
    </p:spTree>
    <p:extLst>
      <p:ext uri="{BB962C8B-B14F-4D97-AF65-F5344CB8AC3E}">
        <p14:creationId xmlns:p14="http://schemas.microsoft.com/office/powerpoint/2010/main" val="273571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4</a:t>
            </a:fld>
            <a:endParaRPr lang="en-US"/>
          </a:p>
        </p:txBody>
      </p:sp>
    </p:spTree>
    <p:extLst>
      <p:ext uri="{BB962C8B-B14F-4D97-AF65-F5344CB8AC3E}">
        <p14:creationId xmlns:p14="http://schemas.microsoft.com/office/powerpoint/2010/main" val="366743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7</a:t>
            </a:fld>
            <a:endParaRPr lang="en-US"/>
          </a:p>
        </p:txBody>
      </p:sp>
    </p:spTree>
    <p:extLst>
      <p:ext uri="{BB962C8B-B14F-4D97-AF65-F5344CB8AC3E}">
        <p14:creationId xmlns:p14="http://schemas.microsoft.com/office/powerpoint/2010/main" val="154378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 haplotype</a:t>
            </a:r>
            <a:r>
              <a:rPr lang="en-US" baseline="0" dirty="0"/>
              <a:t> network from one simulated rad locus (80 individuals) to demonstrate the complexity of data.  Imagine scaling this up to 20,000 loci.</a:t>
            </a:r>
          </a:p>
          <a:p>
            <a:endParaRPr lang="en-US" baseline="0" dirty="0"/>
          </a:p>
          <a:p>
            <a:r>
              <a:rPr lang="en-US" baseline="0" dirty="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13</a:t>
            </a:fld>
            <a:endParaRPr lang="en-US"/>
          </a:p>
        </p:txBody>
      </p:sp>
    </p:spTree>
    <p:extLst>
      <p:ext uri="{BB962C8B-B14F-4D97-AF65-F5344CB8AC3E}">
        <p14:creationId xmlns:p14="http://schemas.microsoft.com/office/powerpoint/2010/main" val="304443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19</a:t>
            </a:fld>
            <a:endParaRPr lang="en-US"/>
          </a:p>
        </p:txBody>
      </p:sp>
    </p:spTree>
    <p:extLst>
      <p:ext uri="{BB962C8B-B14F-4D97-AF65-F5344CB8AC3E}">
        <p14:creationId xmlns:p14="http://schemas.microsoft.com/office/powerpoint/2010/main" val="43955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20</a:t>
            </a:fld>
            <a:endParaRPr lang="en-US"/>
          </a:p>
        </p:txBody>
      </p:sp>
    </p:spTree>
    <p:extLst>
      <p:ext uri="{BB962C8B-B14F-4D97-AF65-F5344CB8AC3E}">
        <p14:creationId xmlns:p14="http://schemas.microsoft.com/office/powerpoint/2010/main" val="191709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a:t>
            </a:r>
            <a:r>
              <a:rPr lang="en-US" baseline="0" dirty="0"/>
              <a:t> parameters were varied for 7 different versions of RADseq pipelines:</a:t>
            </a:r>
          </a:p>
          <a:p>
            <a:endParaRPr lang="en-US" baseline="0" dirty="0"/>
          </a:p>
          <a:p>
            <a:r>
              <a:rPr lang="en-US" baseline="0" dirty="0"/>
              <a:t>dDocent 2.19 - Paired-end and Single-end</a:t>
            </a:r>
          </a:p>
          <a:p>
            <a:r>
              <a:rPr lang="en-US" baseline="0" dirty="0" err="1"/>
              <a:t>pyRAD</a:t>
            </a:r>
            <a:r>
              <a:rPr lang="en-US" baseline="0" dirty="0"/>
              <a:t> 3.0.66- Paired-end and Single-end</a:t>
            </a:r>
          </a:p>
          <a:p>
            <a:r>
              <a:rPr lang="en-US" baseline="0" dirty="0" err="1"/>
              <a:t>aftrRAD</a:t>
            </a:r>
            <a:r>
              <a:rPr lang="en-US" baseline="0" dirty="0"/>
              <a:t> 5.0</a:t>
            </a:r>
          </a:p>
          <a:p>
            <a:r>
              <a:rPr lang="en-US" baseline="0" dirty="0"/>
              <a:t>Stacked v1.40 Using the default </a:t>
            </a:r>
            <a:r>
              <a:rPr lang="en-US" baseline="0" dirty="0" err="1"/>
              <a:t>ungapped</a:t>
            </a:r>
            <a:r>
              <a:rPr lang="en-US" baseline="0" dirty="0"/>
              <a:t> assembly method and new gapped assembly method</a:t>
            </a:r>
          </a:p>
          <a:p>
            <a:endParaRPr lang="en-US" baseline="0" dirty="0"/>
          </a:p>
          <a:p>
            <a:r>
              <a:rPr lang="en-US" baseline="0" dirty="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22</a:t>
            </a:fld>
            <a:endParaRPr lang="en-US"/>
          </a:p>
        </p:txBody>
      </p:sp>
    </p:spTree>
    <p:extLst>
      <p:ext uri="{BB962C8B-B14F-4D97-AF65-F5344CB8AC3E}">
        <p14:creationId xmlns:p14="http://schemas.microsoft.com/office/powerpoint/2010/main" val="150579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is similar if using a 5% cutoff.</a:t>
            </a:r>
            <a:r>
              <a:rPr lang="en-US" baseline="0" dirty="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23</a:t>
            </a:fld>
            <a:endParaRPr lang="en-US"/>
          </a:p>
        </p:txBody>
      </p:sp>
    </p:spTree>
    <p:extLst>
      <p:ext uri="{BB962C8B-B14F-4D97-AF65-F5344CB8AC3E}">
        <p14:creationId xmlns:p14="http://schemas.microsoft.com/office/powerpoint/2010/main" val="2174501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73170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11"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56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99669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4/12/23</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03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125021" cy="435133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20021" y="6364909"/>
            <a:ext cx="2743200" cy="365125"/>
          </a:xfrm>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14685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58270" y="0"/>
            <a:ext cx="10027024" cy="1325563"/>
          </a:xfrm>
          <a:prstGeom prst="rect">
            <a:avLst/>
          </a:prstGeom>
        </p:spPr>
        <p:txBody>
          <a:bodyPr anchor="t"/>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Click to edit Master title style</a:t>
            </a:r>
            <a:endParaRPr lang="en-US" dirty="0"/>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6806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59EFB6-422A-6143-9ACA-EA52F484561B}"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12" name="TextBox 11"/>
          <p:cNvSpPr txBox="1"/>
          <p:nvPr userDrawn="1"/>
        </p:nvSpPr>
        <p:spPr>
          <a:xfrm>
            <a:off x="5499652" y="450574"/>
            <a:ext cx="184731" cy="369332"/>
          </a:xfrm>
          <a:prstGeom prst="rect">
            <a:avLst/>
          </a:prstGeom>
          <a:noFill/>
        </p:spPr>
        <p:txBody>
          <a:bodyPr wrap="none" rtlCol="0">
            <a:spAutoFit/>
          </a:bodyPr>
          <a:lstStyle/>
          <a:p>
            <a:endParaRPr lang="en-US" dirty="0"/>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61621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59EFB6-422A-6143-9ACA-EA52F484561B}" type="datetimeFigureOut">
              <a:rPr lang="en-US" smtClean="0"/>
              <a:t>4/12/23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3B273-D705-D645-8176-F77D3F8BA3D4}" type="slidenum">
              <a:rPr lang="en-US" smtClean="0"/>
              <a:t>‹#›</a:t>
            </a:fld>
            <a:endParaRPr lang="en-US"/>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72014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59EFB6-422A-6143-9ACA-EA52F484561B}" type="datetimeFigureOut">
              <a:rPr lang="en-US" smtClean="0"/>
              <a:t>4/12/23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36205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9EFB6-422A-6143-9ACA-EA52F484561B}" type="datetimeFigureOut">
              <a:rPr lang="en-US" smtClean="0"/>
              <a:t>4/12/23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6104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735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0674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brightnessContrast contrast="1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E59EFB6-422A-6143-9ACA-EA52F484561B}" type="datetimeFigureOut">
              <a:rPr lang="en-US" smtClean="0"/>
              <a:pPr/>
              <a:t>4/12/23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3A3B273-D705-D645-8176-F77D3F8BA3D4}" type="slidenum">
              <a:rPr lang="en-US" smtClean="0"/>
              <a:pPr/>
              <a:t>‹#›</a:t>
            </a:fld>
            <a:endParaRPr lang="en-US"/>
          </a:p>
        </p:txBody>
      </p:sp>
    </p:spTree>
    <p:extLst>
      <p:ext uri="{BB962C8B-B14F-4D97-AF65-F5344CB8AC3E}">
        <p14:creationId xmlns:p14="http://schemas.microsoft.com/office/powerpoint/2010/main" val="59910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image" Target="../media/image13.jpg"/><Relationship Id="rId16" Type="http://schemas.openxmlformats.org/officeDocument/2006/relationships/image" Target="../media/image5.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5" Type="http://schemas.microsoft.com/office/2007/relationships/hdphoto" Target="../media/hdphoto5.wdp"/><Relationship Id="rId10" Type="http://schemas.openxmlformats.org/officeDocument/2006/relationships/image" Target="../media/image10.png"/><Relationship Id="rId4" Type="http://schemas.microsoft.com/office/2007/relationships/hdphoto" Target="../media/hdphoto6.wdp"/><Relationship Id="rId9" Type="http://schemas.openxmlformats.org/officeDocument/2006/relationships/image" Target="../media/image16.png"/><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5.tiff"/><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evonderaad.github.io/SNPfiltR/articles/reproducible-vignette.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oAutofit/>
          </a:bodyPr>
          <a:lstStyle/>
          <a:p>
            <a:r>
              <a:rPr lang="en-US" sz="5400" dirty="0"/>
              <a:t>RADseq Pipelines: </a:t>
            </a:r>
            <a:br>
              <a:rPr lang="en-US" sz="5400" dirty="0"/>
            </a:br>
            <a:r>
              <a:rPr lang="en-US" sz="4000" dirty="0"/>
              <a:t>an overview</a:t>
            </a:r>
            <a:endParaRPr lang="en-US" sz="2400" dirty="0">
              <a:latin typeface="Helvetica" charset="0"/>
              <a:ea typeface="Helvetica" charset="0"/>
              <a:cs typeface="Helvetica" charset="0"/>
            </a:endParaRPr>
          </a:p>
        </p:txBody>
      </p:sp>
      <p:sp>
        <p:nvSpPr>
          <p:cNvPr id="11" name="Subtitle 10">
            <a:extLst>
              <a:ext uri="{FF2B5EF4-FFF2-40B4-BE49-F238E27FC236}">
                <a16:creationId xmlns:a16="http://schemas.microsoft.com/office/drawing/2014/main" id="{0891D424-45FB-DC47-9740-F969EE95DF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26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pyRAD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fontScale="92500"/>
          </a:bodyPr>
          <a:lstStyle/>
          <a:p>
            <a:r>
              <a:rPr lang="en-US" dirty="0"/>
              <a:t>Flexible package designed to handle multiple different </a:t>
            </a:r>
            <a:r>
              <a:rPr lang="en-US" dirty="0" err="1"/>
              <a:t>RADseq</a:t>
            </a:r>
            <a:r>
              <a:rPr lang="en-US" dirty="0"/>
              <a:t> methods</a:t>
            </a:r>
          </a:p>
          <a:p>
            <a:r>
              <a:rPr lang="en-US" dirty="0"/>
              <a:t>Open source, easy to read python code</a:t>
            </a:r>
          </a:p>
          <a:p>
            <a:r>
              <a:rPr lang="en-US" dirty="0"/>
              <a:t>Performs clustering and alignment, so INDELS are properly handled</a:t>
            </a:r>
          </a:p>
          <a:p>
            <a:r>
              <a:rPr lang="en-US" dirty="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r>
              <a:rPr lang="en-US" dirty="0"/>
              <a:t>Is designed mostly for phylogenetics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8453"/>
          <a:stretch/>
        </p:blipFill>
        <p:spPr>
          <a:xfrm>
            <a:off x="10995202" y="717783"/>
            <a:ext cx="1084735" cy="705904"/>
          </a:xfrm>
          <a:prstGeom prst="rect">
            <a:avLst/>
          </a:prstGeom>
        </p:spPr>
      </p:pic>
    </p:spTree>
    <p:extLst>
      <p:ext uri="{BB962C8B-B14F-4D97-AF65-F5344CB8AC3E}">
        <p14:creationId xmlns:p14="http://schemas.microsoft.com/office/powerpoint/2010/main" val="129166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aftrRAD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clustering and alignment, so INDELS are properly handled</a:t>
            </a:r>
          </a:p>
          <a:p>
            <a:pPr marL="0" indent="0">
              <a:buNone/>
            </a:pPr>
            <a:endParaRPr lang="en-US" dirty="0"/>
          </a:p>
          <a:p>
            <a:r>
              <a:rPr lang="en-US" dirty="0"/>
              <a:t>Is tuned to be more sensitive than </a:t>
            </a:r>
            <a:r>
              <a:rPr lang="en-US" dirty="0" err="1"/>
              <a:t>pyRAD</a:t>
            </a:r>
            <a:r>
              <a:rPr lang="en-US" dirty="0"/>
              <a:t> for polymorphic loci</a:t>
            </a:r>
          </a:p>
          <a:p>
            <a:endParaRPr lang="en-US" dirty="0"/>
          </a:p>
          <a:p>
            <a:r>
              <a:rPr lang="en-US" dirty="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7885"/>
          <a:stretch/>
        </p:blipFill>
        <p:spPr>
          <a:xfrm>
            <a:off x="10995202" y="717784"/>
            <a:ext cx="1084735" cy="740626"/>
          </a:xfrm>
          <a:prstGeom prst="rect">
            <a:avLst/>
          </a:prstGeom>
        </p:spPr>
      </p:pic>
    </p:spTree>
    <p:extLst>
      <p:ext uri="{BB962C8B-B14F-4D97-AF65-F5344CB8AC3E}">
        <p14:creationId xmlns:p14="http://schemas.microsoft.com/office/powerpoint/2010/main" val="40142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4262" y="2185341"/>
            <a:ext cx="5495365" cy="2387600"/>
          </a:xfrm>
          <a:noFill/>
        </p:spPr>
        <p:txBody>
          <a:bodyPr>
            <a:noAutofit/>
          </a:bodyPr>
          <a:lstStyle/>
          <a:p>
            <a:r>
              <a:rPr lang="en-US" sz="5400" b="1" dirty="0"/>
              <a:t>RADseq Bioinformatic Challenges</a:t>
            </a:r>
            <a:endParaRPr lang="en-US" sz="2400" b="1" dirty="0">
              <a:latin typeface="Helvetica" charset="0"/>
              <a:ea typeface="Helvetica" charset="0"/>
              <a:cs typeface="Helvetica" charset="0"/>
            </a:endParaRPr>
          </a:p>
        </p:txBody>
      </p:sp>
      <p:pic>
        <p:nvPicPr>
          <p:cNvPr id="6" name="Picture 5">
            <a:extLst>
              <a:ext uri="{FF2B5EF4-FFF2-40B4-BE49-F238E27FC236}">
                <a16:creationId xmlns:a16="http://schemas.microsoft.com/office/drawing/2014/main" id="{D6664398-B9AC-024A-8874-94406E2EEF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00056" y="3223092"/>
            <a:ext cx="3993974" cy="3450578"/>
          </a:xfrm>
          <a:prstGeom prst="rect">
            <a:avLst/>
          </a:prstGeom>
        </p:spPr>
      </p:pic>
    </p:spTree>
    <p:extLst>
      <p:ext uri="{BB962C8B-B14F-4D97-AF65-F5344CB8AC3E}">
        <p14:creationId xmlns:p14="http://schemas.microsoft.com/office/powerpoint/2010/main" val="345641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Assemblin</a:t>
            </a:r>
            <a:r>
              <a:rPr lang="en-US" dirty="0"/>
              <a:t>’ </a:t>
            </a:r>
            <a:r>
              <a:rPr lang="en-US" dirty="0" err="1"/>
              <a:t>ain’t</a:t>
            </a:r>
            <a:r>
              <a:rPr lang="en-US" dirty="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a:t>RAD </a:t>
            </a:r>
            <a:r>
              <a:rPr lang="en-US" i="1" dirty="0"/>
              <a:t>de novo </a:t>
            </a:r>
            <a:r>
              <a:rPr lang="en-US" dirty="0"/>
              <a:t>assembly challenges:</a:t>
            </a:r>
          </a:p>
          <a:p>
            <a:pPr lvl="1"/>
            <a:endParaRPr lang="en-US" dirty="0"/>
          </a:p>
          <a:p>
            <a:pPr lvl="1"/>
            <a:r>
              <a:rPr lang="en-US" dirty="0"/>
              <a:t>Reads often do not overlap</a:t>
            </a:r>
          </a:p>
          <a:p>
            <a:pPr lvl="1"/>
            <a:endParaRPr lang="en-US" dirty="0"/>
          </a:p>
          <a:p>
            <a:pPr lvl="1"/>
            <a:r>
              <a:rPr lang="en-US" dirty="0"/>
              <a:t>Reads are often much shorter than genomic fragments </a:t>
            </a:r>
          </a:p>
          <a:p>
            <a:pPr lvl="1"/>
            <a:endParaRPr lang="en-US" dirty="0"/>
          </a:p>
          <a:p>
            <a:pPr lvl="1"/>
            <a:r>
              <a:rPr lang="en-US" dirty="0"/>
              <a:t>Sequencing errors, PCR errors</a:t>
            </a:r>
          </a:p>
          <a:p>
            <a:pPr lvl="1"/>
            <a:endParaRPr lang="en-US" dirty="0"/>
          </a:p>
          <a:p>
            <a:pPr lvl="1"/>
            <a:r>
              <a:rPr lang="en-US" b="1" dirty="0">
                <a:solidFill>
                  <a:schemeClr val="accent4"/>
                </a:solidFill>
              </a:rPr>
              <a:t>Data sets are large and diverse with multiple alleles per locus</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94819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a:t>Possible causes:</a:t>
            </a:r>
          </a:p>
          <a:p>
            <a:pPr lvl="1"/>
            <a:r>
              <a:rPr lang="en-US" dirty="0"/>
              <a:t>Paralogs</a:t>
            </a:r>
          </a:p>
          <a:p>
            <a:pPr lvl="1"/>
            <a:r>
              <a:rPr lang="en-US" dirty="0"/>
              <a:t>Polyploidy</a:t>
            </a:r>
          </a:p>
          <a:p>
            <a:r>
              <a:rPr lang="en-US" dirty="0"/>
              <a:t>Relatively easy to detect</a:t>
            </a:r>
          </a:p>
          <a:p>
            <a:pPr lvl="1"/>
            <a:r>
              <a:rPr lang="en-US" dirty="0"/>
              <a:t>High levels of coverage and heterozygosity</a:t>
            </a:r>
          </a:p>
          <a:p>
            <a:pPr lvl="1"/>
            <a:r>
              <a:rPr lang="en-US" dirty="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31215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a:p>
          <a:p>
            <a:r>
              <a:rPr lang="en-US" dirty="0">
                <a:solidFill>
                  <a:schemeClr val="accent4"/>
                </a:solidFill>
              </a:rPr>
              <a:t>Small percentage of loci, even with liberal assembly parameters</a:t>
            </a: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493035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Possible causes:</a:t>
            </a:r>
          </a:p>
          <a:p>
            <a:pPr lvl="1"/>
            <a:r>
              <a:rPr lang="en-US" dirty="0"/>
              <a:t>Divergent alleles</a:t>
            </a:r>
          </a:p>
          <a:p>
            <a:pPr lvl="2"/>
            <a:r>
              <a:rPr lang="en-US" dirty="0"/>
              <a:t>Ancestral polymorphisms</a:t>
            </a:r>
          </a:p>
          <a:p>
            <a:pPr lvl="2"/>
            <a:r>
              <a:rPr lang="en-US" dirty="0"/>
              <a:t>Introgression</a:t>
            </a:r>
          </a:p>
          <a:p>
            <a:pPr lvl="1"/>
            <a:r>
              <a:rPr lang="en-US" dirty="0">
                <a:solidFill>
                  <a:schemeClr val="accent4"/>
                </a:solidFill>
              </a:rPr>
              <a:t>INDELs</a:t>
            </a:r>
          </a:p>
          <a:p>
            <a:endParaRPr lang="en-US" dirty="0"/>
          </a:p>
          <a:p>
            <a:r>
              <a:rPr lang="en-US" dirty="0"/>
              <a:t>Difficult to detect</a:t>
            </a:r>
          </a:p>
          <a:p>
            <a:pPr lvl="1"/>
            <a:r>
              <a:rPr lang="en-US" dirty="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4631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a:t>Toppling Stacks</a:t>
            </a:r>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The </a:t>
            </a:r>
            <a:r>
              <a:rPr lang="en-US" sz="3200" dirty="0">
                <a:solidFill>
                  <a:schemeClr val="accent4"/>
                </a:solidFill>
              </a:rPr>
              <a:t>default</a:t>
            </a:r>
            <a:r>
              <a:rPr lang="en-US" sz="3200" dirty="0"/>
              <a:t> </a:t>
            </a:r>
            <a:r>
              <a:rPr lang="en-US" sz="3200" i="1" dirty="0"/>
              <a:t>de novo </a:t>
            </a:r>
            <a:r>
              <a:rPr lang="en-US" sz="3200" dirty="0"/>
              <a:t>assembly method does not handle INDEL variation well.  </a:t>
            </a:r>
          </a:p>
          <a:p>
            <a:pPr lvl="1"/>
            <a:r>
              <a:rPr lang="en-US" sz="2800" dirty="0"/>
              <a:t>Reads with INDELs will not cluster</a:t>
            </a:r>
          </a:p>
          <a:p>
            <a:pPr lvl="1"/>
            <a:endParaRPr lang="en-US" sz="2800" dirty="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a:solidFill>
                  <a:schemeClr val="bg1"/>
                </a:solidFill>
              </a:rPr>
              <a:t>Catchen</a:t>
            </a:r>
            <a:r>
              <a:rPr lang="en-US" sz="1200" dirty="0">
                <a:solidFill>
                  <a:schemeClr val="bg1"/>
                </a:solidFill>
              </a:rPr>
              <a:t> et al. 2013. </a:t>
            </a:r>
            <a:r>
              <a:rPr lang="en-US" sz="1200" i="1" dirty="0">
                <a:solidFill>
                  <a:schemeClr val="bg1"/>
                </a:solidFill>
              </a:rPr>
              <a:t>Molecular Ecology</a:t>
            </a:r>
            <a:r>
              <a:rPr lang="en-US" sz="1200" dirty="0">
                <a:solidFill>
                  <a:schemeClr val="bg1"/>
                </a:solidFill>
              </a:rPr>
              <a:t>.</a:t>
            </a: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2910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dDocent: RADseq Analysis Pipeline</a:t>
            </a:r>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workflow</a:t>
            </a:r>
          </a:p>
          <a:p>
            <a:pPr marL="285750" indent="-285750"/>
            <a:endParaRPr lang="en-US" sz="3200" dirty="0"/>
          </a:p>
          <a:p>
            <a:r>
              <a:rPr lang="en-US" sz="3200" dirty="0"/>
              <a:t>Specifically designed to handle high levels of polymorphism</a:t>
            </a:r>
          </a:p>
          <a:p>
            <a:pPr lvl="1"/>
            <a:r>
              <a:rPr lang="en-US" dirty="0"/>
              <a:t>Can handle INDEL polymorphisms</a:t>
            </a:r>
          </a:p>
          <a:p>
            <a:pPr lvl="1"/>
            <a:endParaRPr lang="en-US" dirty="0"/>
          </a:p>
          <a:p>
            <a:pPr marL="285750" indent="-285750"/>
            <a:r>
              <a:rPr lang="en-US" sz="3200" dirty="0"/>
              <a:t>It uses a novel data reduction method to help with reference assembly</a:t>
            </a:r>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2648111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The </a:t>
            </a:r>
            <a:r>
              <a:rPr lang="en-US" sz="5300" dirty="0"/>
              <a:t>effects of INDELs and over-splitting on population genetic inference from RAD sequencing </a:t>
            </a:r>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a:solidFill>
                      <a:schemeClr val="bg1"/>
                    </a:solidFill>
                    <a:latin typeface="Arial" charset="0"/>
                    <a:ea typeface="Arial" charset="0"/>
                    <a:cs typeface="Arial" charset="0"/>
                  </a:rPr>
                  <a:t>MIND THE GAP</a:t>
                </a: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358141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grpSp>
        <p:nvGrpSpPr>
          <p:cNvPr id="19" name="Group 18">
            <a:extLst>
              <a:ext uri="{FF2B5EF4-FFF2-40B4-BE49-F238E27FC236}">
                <a16:creationId xmlns:a16="http://schemas.microsoft.com/office/drawing/2014/main" id="{C299856C-0A6E-C147-BF44-C191C85CDADC}"/>
              </a:ext>
            </a:extLst>
          </p:cNvPr>
          <p:cNvGrpSpPr/>
          <p:nvPr/>
        </p:nvGrpSpPr>
        <p:grpSpPr>
          <a:xfrm>
            <a:off x="1290297" y="849423"/>
            <a:ext cx="1682489" cy="1340118"/>
            <a:chOff x="1185305" y="1221062"/>
            <a:chExt cx="1682489" cy="1340118"/>
          </a:xfrm>
        </p:grpSpPr>
        <p:sp>
          <p:nvSpPr>
            <p:cNvPr id="9" name="L-Shape 8">
              <a:extLst>
                <a:ext uri="{FF2B5EF4-FFF2-40B4-BE49-F238E27FC236}">
                  <a16:creationId xmlns:a16="http://schemas.microsoft.com/office/drawing/2014/main" id="{B51FF658-8490-7A42-9CFF-E477F7F8AB72}"/>
                </a:ext>
              </a:extLst>
            </p:cNvPr>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36FF693A-55AE-004F-8359-8844AA3E9F45}"/>
                </a:ext>
              </a:extLst>
            </p:cNvPr>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grpSp>
      <p:grpSp>
        <p:nvGrpSpPr>
          <p:cNvPr id="20" name="Group 19">
            <a:extLst>
              <a:ext uri="{FF2B5EF4-FFF2-40B4-BE49-F238E27FC236}">
                <a16:creationId xmlns:a16="http://schemas.microsoft.com/office/drawing/2014/main" id="{F67E8F0A-6F4A-754B-9811-164821AD0005}"/>
              </a:ext>
            </a:extLst>
          </p:cNvPr>
          <p:cNvGrpSpPr/>
          <p:nvPr/>
        </p:nvGrpSpPr>
        <p:grpSpPr>
          <a:xfrm>
            <a:off x="1282099" y="1995799"/>
            <a:ext cx="1682489" cy="1340118"/>
            <a:chOff x="2923862" y="2186646"/>
            <a:chExt cx="1682489" cy="1340118"/>
          </a:xfrm>
        </p:grpSpPr>
        <p:sp>
          <p:nvSpPr>
            <p:cNvPr id="11" name="L-Shape 10">
              <a:extLst>
                <a:ext uri="{FF2B5EF4-FFF2-40B4-BE49-F238E27FC236}">
                  <a16:creationId xmlns:a16="http://schemas.microsoft.com/office/drawing/2014/main" id="{13A0294D-7EFE-F84A-9F42-14CC1F31CB94}"/>
                </a:ext>
              </a:extLst>
            </p:cNvPr>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1AA02A3B-6157-294E-9910-98FA54107DF7}"/>
                </a:ext>
              </a:extLst>
            </p:cNvPr>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grpSp>
      <p:grpSp>
        <p:nvGrpSpPr>
          <p:cNvPr id="21" name="Group 20">
            <a:extLst>
              <a:ext uri="{FF2B5EF4-FFF2-40B4-BE49-F238E27FC236}">
                <a16:creationId xmlns:a16="http://schemas.microsoft.com/office/drawing/2014/main" id="{150D521D-C185-6D46-B4ED-E917893C6D30}"/>
              </a:ext>
            </a:extLst>
          </p:cNvPr>
          <p:cNvGrpSpPr/>
          <p:nvPr/>
        </p:nvGrpSpPr>
        <p:grpSpPr>
          <a:xfrm>
            <a:off x="1282392" y="3130599"/>
            <a:ext cx="1682489" cy="1340118"/>
            <a:chOff x="4652531" y="3192350"/>
            <a:chExt cx="1682489" cy="1340118"/>
          </a:xfrm>
        </p:grpSpPr>
        <p:sp>
          <p:nvSpPr>
            <p:cNvPr id="13" name="L-Shape 12">
              <a:extLst>
                <a:ext uri="{FF2B5EF4-FFF2-40B4-BE49-F238E27FC236}">
                  <a16:creationId xmlns:a16="http://schemas.microsoft.com/office/drawing/2014/main" id="{E5BAEAF2-6680-9641-9A0F-81656188D423}"/>
                </a:ext>
              </a:extLst>
            </p:cNvPr>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61D1F5B6-9EA7-FC4A-9E24-0C9472F0A84B}"/>
                </a:ext>
              </a:extLst>
            </p:cNvPr>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grpSp>
      <p:grpSp>
        <p:nvGrpSpPr>
          <p:cNvPr id="22" name="Group 21">
            <a:extLst>
              <a:ext uri="{FF2B5EF4-FFF2-40B4-BE49-F238E27FC236}">
                <a16:creationId xmlns:a16="http://schemas.microsoft.com/office/drawing/2014/main" id="{A138D5B3-0B96-994F-8919-D4E16C299EF2}"/>
              </a:ext>
            </a:extLst>
          </p:cNvPr>
          <p:cNvGrpSpPr/>
          <p:nvPr/>
        </p:nvGrpSpPr>
        <p:grpSpPr>
          <a:xfrm>
            <a:off x="1290298" y="4265398"/>
            <a:ext cx="1682489" cy="1340118"/>
            <a:chOff x="6374974" y="4199861"/>
            <a:chExt cx="1682489" cy="1340118"/>
          </a:xfrm>
        </p:grpSpPr>
        <p:sp>
          <p:nvSpPr>
            <p:cNvPr id="15" name="L-Shape 14">
              <a:extLst>
                <a:ext uri="{FF2B5EF4-FFF2-40B4-BE49-F238E27FC236}">
                  <a16:creationId xmlns:a16="http://schemas.microsoft.com/office/drawing/2014/main" id="{A6E83A28-C241-F041-B269-61CA57476699}"/>
                </a:ext>
              </a:extLst>
            </p:cNvPr>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6" name="Freeform 15">
              <a:extLst>
                <a:ext uri="{FF2B5EF4-FFF2-40B4-BE49-F238E27FC236}">
                  <a16:creationId xmlns:a16="http://schemas.microsoft.com/office/drawing/2014/main" id="{BB72EC58-344B-0D4E-A849-4CB7B14DA7F2}"/>
                </a:ext>
              </a:extLst>
            </p:cNvPr>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grpSp>
      <p:grpSp>
        <p:nvGrpSpPr>
          <p:cNvPr id="23" name="Group 22">
            <a:extLst>
              <a:ext uri="{FF2B5EF4-FFF2-40B4-BE49-F238E27FC236}">
                <a16:creationId xmlns:a16="http://schemas.microsoft.com/office/drawing/2014/main" id="{BEBB9BB5-E013-7B44-BAAE-67A318A6445E}"/>
              </a:ext>
            </a:extLst>
          </p:cNvPr>
          <p:cNvGrpSpPr/>
          <p:nvPr/>
        </p:nvGrpSpPr>
        <p:grpSpPr>
          <a:xfrm>
            <a:off x="1282099" y="5444034"/>
            <a:ext cx="1682489" cy="1340118"/>
            <a:chOff x="8099921" y="5207373"/>
            <a:chExt cx="1682489" cy="1340118"/>
          </a:xfrm>
        </p:grpSpPr>
        <p:sp>
          <p:nvSpPr>
            <p:cNvPr id="17" name="L-Shape 16">
              <a:extLst>
                <a:ext uri="{FF2B5EF4-FFF2-40B4-BE49-F238E27FC236}">
                  <a16:creationId xmlns:a16="http://schemas.microsoft.com/office/drawing/2014/main" id="{1FC09C7F-754F-A94F-BACB-96289E9A51AC}"/>
                </a:ext>
              </a:extLst>
            </p:cNvPr>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8" name="Freeform 17">
              <a:extLst>
                <a:ext uri="{FF2B5EF4-FFF2-40B4-BE49-F238E27FC236}">
                  <a16:creationId xmlns:a16="http://schemas.microsoft.com/office/drawing/2014/main" id="{DCE7D873-B98A-7A41-B29E-198C70C75126}"/>
                </a:ext>
              </a:extLst>
            </p:cNvPr>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grpSp>
      <p:sp>
        <p:nvSpPr>
          <p:cNvPr id="24" name="TextBox 23">
            <a:extLst>
              <a:ext uri="{FF2B5EF4-FFF2-40B4-BE49-F238E27FC236}">
                <a16:creationId xmlns:a16="http://schemas.microsoft.com/office/drawing/2014/main" id="{93360297-BF79-524D-9CDF-5007894E92E8}"/>
              </a:ext>
            </a:extLst>
          </p:cNvPr>
          <p:cNvSpPr txBox="1"/>
          <p:nvPr/>
        </p:nvSpPr>
        <p:spPr>
          <a:xfrm>
            <a:off x="2972787" y="936844"/>
            <a:ext cx="10479975" cy="830997"/>
          </a:xfrm>
          <a:prstGeom prst="rect">
            <a:avLst/>
          </a:prstGeom>
          <a:noFill/>
        </p:spPr>
        <p:txBody>
          <a:bodyPr wrap="square" rtlCol="0" anchor="ctr">
            <a:spAutoFit/>
          </a:bodyPr>
          <a:lstStyle/>
          <a:p>
            <a:pPr marL="285750" indent="-285750">
              <a:buFont typeface="Arial" panose="020B0604020202020204" pitchFamily="34" charset="0"/>
              <a:buChar char="•"/>
            </a:pPr>
            <a:r>
              <a:rPr lang="en-US" sz="2400" dirty="0">
                <a:solidFill>
                  <a:schemeClr val="bg1"/>
                </a:solidFill>
              </a:rPr>
              <a:t>Process of taking raw reads and trimming off bad quality bases</a:t>
            </a:r>
          </a:p>
          <a:p>
            <a:pPr marL="285750" indent="-285750">
              <a:buFont typeface="Arial" panose="020B0604020202020204" pitchFamily="34" charset="0"/>
              <a:buChar char="•"/>
            </a:pPr>
            <a:r>
              <a:rPr lang="en-US" sz="2400" dirty="0">
                <a:solidFill>
                  <a:schemeClr val="bg1"/>
                </a:solidFill>
              </a:rPr>
              <a:t>Can also involve demultiplexing</a:t>
            </a:r>
          </a:p>
        </p:txBody>
      </p:sp>
      <p:sp>
        <p:nvSpPr>
          <p:cNvPr id="25" name="TextBox 24">
            <a:extLst>
              <a:ext uri="{FF2B5EF4-FFF2-40B4-BE49-F238E27FC236}">
                <a16:creationId xmlns:a16="http://schemas.microsoft.com/office/drawing/2014/main" id="{42D2C073-AACA-7047-954C-902A9530262F}"/>
              </a:ext>
            </a:extLst>
          </p:cNvPr>
          <p:cNvSpPr txBox="1"/>
          <p:nvPr/>
        </p:nvSpPr>
        <p:spPr>
          <a:xfrm>
            <a:off x="2964588" y="1906830"/>
            <a:ext cx="8390177"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determining one representative sequence per locus</a:t>
            </a:r>
          </a:p>
          <a:p>
            <a:pPr marL="285750" indent="-285750">
              <a:buFont typeface="Arial" panose="020B0604020202020204" pitchFamily="34" charset="0"/>
              <a:buChar char="•"/>
            </a:pPr>
            <a:r>
              <a:rPr lang="en-US" sz="2400" dirty="0">
                <a:solidFill>
                  <a:schemeClr val="bg1"/>
                </a:solidFill>
              </a:rPr>
              <a:t>Think of assembling a reference genome</a:t>
            </a:r>
          </a:p>
          <a:p>
            <a:pPr marL="285750" indent="-285750">
              <a:buFont typeface="Arial" panose="020B0604020202020204" pitchFamily="34" charset="0"/>
              <a:buChar char="•"/>
            </a:pPr>
            <a:r>
              <a:rPr lang="en-US" sz="2400" dirty="0">
                <a:solidFill>
                  <a:schemeClr val="bg1"/>
                </a:solidFill>
              </a:rPr>
              <a:t>Process can be skipped if reference exists</a:t>
            </a:r>
          </a:p>
        </p:txBody>
      </p:sp>
      <p:sp>
        <p:nvSpPr>
          <p:cNvPr id="26" name="TextBox 25">
            <a:extLst>
              <a:ext uri="{FF2B5EF4-FFF2-40B4-BE49-F238E27FC236}">
                <a16:creationId xmlns:a16="http://schemas.microsoft.com/office/drawing/2014/main" id="{4C68F3FD-8242-F843-8A6A-903DBA1077A8}"/>
              </a:ext>
            </a:extLst>
          </p:cNvPr>
          <p:cNvSpPr txBox="1"/>
          <p:nvPr/>
        </p:nvSpPr>
        <p:spPr>
          <a:xfrm>
            <a:off x="3004544" y="3406418"/>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mapping trimmed reads to the reference</a:t>
            </a:r>
          </a:p>
        </p:txBody>
      </p:sp>
      <p:sp>
        <p:nvSpPr>
          <p:cNvPr id="27" name="TextBox 26">
            <a:extLst>
              <a:ext uri="{FF2B5EF4-FFF2-40B4-BE49-F238E27FC236}">
                <a16:creationId xmlns:a16="http://schemas.microsoft.com/office/drawing/2014/main" id="{BE60B1FC-599B-6F43-B6A4-A584640AF2F7}"/>
              </a:ext>
            </a:extLst>
          </p:cNvPr>
          <p:cNvSpPr txBox="1"/>
          <p:nvPr/>
        </p:nvSpPr>
        <p:spPr>
          <a:xfrm>
            <a:off x="3020943" y="4171884"/>
            <a:ext cx="9099339"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uses the number of mapped reads to genotype SNPS</a:t>
            </a:r>
          </a:p>
          <a:p>
            <a:pPr marL="285750" indent="-285750">
              <a:buFont typeface="Arial" panose="020B0604020202020204" pitchFamily="34" charset="0"/>
              <a:buChar char="•"/>
            </a:pPr>
            <a:r>
              <a:rPr lang="en-US" sz="2400" dirty="0">
                <a:solidFill>
                  <a:schemeClr val="bg1"/>
                </a:solidFill>
              </a:rPr>
              <a:t>Some programs will also genotype </a:t>
            </a:r>
            <a:r>
              <a:rPr lang="en-US" sz="2400" dirty="0" err="1">
                <a:solidFill>
                  <a:schemeClr val="bg1"/>
                </a:solidFill>
              </a:rPr>
              <a:t>INDels</a:t>
            </a:r>
            <a:r>
              <a:rPr lang="en-US" sz="2400" dirty="0">
                <a:solidFill>
                  <a:schemeClr val="bg1"/>
                </a:solidFill>
              </a:rPr>
              <a:t> and complex variants</a:t>
            </a:r>
          </a:p>
          <a:p>
            <a:pPr marL="285750" indent="-285750">
              <a:buFont typeface="Arial" panose="020B0604020202020204" pitchFamily="34" charset="0"/>
              <a:buChar char="•"/>
            </a:pPr>
            <a:r>
              <a:rPr lang="en-US" sz="2400" dirty="0">
                <a:solidFill>
                  <a:schemeClr val="bg1"/>
                </a:solidFill>
              </a:rPr>
              <a:t>When combined with a </a:t>
            </a:r>
            <a:r>
              <a:rPr lang="en-US" sz="2400" i="1" dirty="0">
                <a:solidFill>
                  <a:schemeClr val="bg1"/>
                </a:solidFill>
              </a:rPr>
              <a:t>de novo </a:t>
            </a:r>
            <a:r>
              <a:rPr lang="en-US" sz="2400" dirty="0">
                <a:solidFill>
                  <a:schemeClr val="bg1"/>
                </a:solidFill>
              </a:rPr>
              <a:t>reference, this is also SNP discovery</a:t>
            </a:r>
          </a:p>
        </p:txBody>
      </p:sp>
      <p:sp>
        <p:nvSpPr>
          <p:cNvPr id="28" name="TextBox 27">
            <a:extLst>
              <a:ext uri="{FF2B5EF4-FFF2-40B4-BE49-F238E27FC236}">
                <a16:creationId xmlns:a16="http://schemas.microsoft.com/office/drawing/2014/main" id="{FC19EB4D-9A9C-E244-AA49-46FF81FB23D4}"/>
              </a:ext>
            </a:extLst>
          </p:cNvPr>
          <p:cNvSpPr txBox="1"/>
          <p:nvPr/>
        </p:nvSpPr>
        <p:spPr>
          <a:xfrm>
            <a:off x="3020943" y="5728627"/>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removing false positives from the data set</a:t>
            </a:r>
          </a:p>
        </p:txBody>
      </p:sp>
    </p:spTree>
    <p:extLst>
      <p:ext uri="{BB962C8B-B14F-4D97-AF65-F5344CB8AC3E}">
        <p14:creationId xmlns:p14="http://schemas.microsoft.com/office/powerpoint/2010/main" val="267768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a:solidFill>
                  <a:schemeClr val="bg1"/>
                </a:solidFill>
              </a:rPr>
              <a:t>Two different levels of polymorphism: ⍬ = 0.005 and ⍬ = 0.001</a:t>
            </a:r>
          </a:p>
          <a:p>
            <a:pPr algn="ctr"/>
            <a:r>
              <a:rPr lang="en-US" sz="2800" dirty="0">
                <a:solidFill>
                  <a:schemeClr val="bg1"/>
                </a:solidFill>
              </a:rPr>
              <a:t>Three different probabilities of INDEL polymorphism: 0.01, 0.05. 0.1 </a:t>
            </a: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bg2"/>
                </a:solidFill>
              </a:rPr>
              <a:t>50</a:t>
            </a: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bg2"/>
                </a:solidFill>
              </a:rPr>
              <a:t>5</a:t>
            </a: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998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accent4"/>
                </a:solidFill>
              </a:rPr>
              <a:t>150</a:t>
            </a: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a:solidFill>
                  <a:schemeClr val="accent4"/>
                </a:solidFill>
              </a:rPr>
              <a:t>100</a:t>
            </a: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accent4"/>
                </a:solidFill>
              </a:rPr>
              <a:t>50</a:t>
            </a: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49853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 INDELs</a:t>
            </a: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5% INDELs</a:t>
            </a:r>
          </a:p>
        </p:txBody>
      </p:sp>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10% INDELs</a:t>
            </a: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Tree>
    <p:extLst>
      <p:ext uri="{BB962C8B-B14F-4D97-AF65-F5344CB8AC3E}">
        <p14:creationId xmlns:p14="http://schemas.microsoft.com/office/powerpoint/2010/main" val="162889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 INDELs</a:t>
            </a: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5% INDELs</a:t>
            </a: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10% INDELs</a:t>
            </a:r>
          </a:p>
        </p:txBody>
      </p:sp>
    </p:spTree>
    <p:extLst>
      <p:ext uri="{BB962C8B-B14F-4D97-AF65-F5344CB8AC3E}">
        <p14:creationId xmlns:p14="http://schemas.microsoft.com/office/powerpoint/2010/main" val="26115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t>How sensitive are various RADseq pipelines to over-splitting?</a:t>
            </a:r>
          </a:p>
          <a:p>
            <a:pPr lvl="1"/>
            <a:endParaRPr lang="en-US" dirty="0"/>
          </a:p>
          <a:p>
            <a:pPr lvl="1"/>
            <a:r>
              <a:rPr lang="en-US" dirty="0"/>
              <a:t>dDocent-PE provides the most accurate </a:t>
            </a:r>
            <a:r>
              <a:rPr lang="en-US" i="1" dirty="0"/>
              <a:t>de novo </a:t>
            </a:r>
            <a:r>
              <a:rPr lang="en-US" dirty="0"/>
              <a:t>assemblies </a:t>
            </a:r>
          </a:p>
          <a:p>
            <a:pPr lvl="2"/>
            <a:r>
              <a:rPr lang="en-US" dirty="0"/>
              <a:t>dDocent-SE and both </a:t>
            </a:r>
            <a:r>
              <a:rPr lang="en-US" dirty="0" err="1"/>
              <a:t>pyRAD</a:t>
            </a:r>
            <a:r>
              <a:rPr lang="en-US" dirty="0"/>
              <a:t> are moderately sensitive to INDELs</a:t>
            </a:r>
          </a:p>
          <a:p>
            <a:pPr lvl="2"/>
            <a:r>
              <a:rPr lang="en-US" dirty="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32146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 in RAD assembly strategies</a:t>
            </a:r>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a:solidFill>
                  <a:schemeClr val="bg1"/>
                </a:solidFill>
              </a:rPr>
              <a:t>Stacks (</a:t>
            </a:r>
            <a:r>
              <a:rPr lang="en-US" dirty="0" err="1">
                <a:solidFill>
                  <a:schemeClr val="bg1"/>
                </a:solidFill>
              </a:rPr>
              <a:t>Catchen</a:t>
            </a:r>
            <a:r>
              <a:rPr lang="en-US" dirty="0">
                <a:solidFill>
                  <a:schemeClr val="bg1"/>
                </a:solidFill>
              </a:rPr>
              <a:t> et al. 2013), </a:t>
            </a:r>
            <a:r>
              <a:rPr lang="en-US" dirty="0" err="1">
                <a:solidFill>
                  <a:schemeClr val="bg1"/>
                </a:solidFill>
              </a:rPr>
              <a:t>pyRAD</a:t>
            </a:r>
            <a:r>
              <a:rPr lang="en-US" dirty="0">
                <a:solidFill>
                  <a:schemeClr val="bg1"/>
                </a:solidFill>
              </a:rPr>
              <a:t> (Eaton et al. 2014)</a:t>
            </a:r>
          </a:p>
        </p:txBody>
      </p:sp>
      <p:graphicFrame>
        <p:nvGraphicFramePr>
          <p:cNvPr id="12" name="Diagram 11"/>
          <p:cNvGraphicFramePr/>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a:solidFill>
                  <a:schemeClr val="bg1"/>
                </a:solidFill>
              </a:rPr>
              <a:t>aftrRAD</a:t>
            </a:r>
            <a:r>
              <a:rPr lang="en-US" dirty="0">
                <a:solidFill>
                  <a:schemeClr val="bg1"/>
                </a:solidFill>
              </a:rPr>
              <a:t> (</a:t>
            </a:r>
            <a:r>
              <a:rPr lang="en-US" dirty="0" err="1">
                <a:solidFill>
                  <a:schemeClr val="bg1"/>
                </a:solidFill>
              </a:rPr>
              <a:t>Sovic</a:t>
            </a:r>
            <a:r>
              <a:rPr lang="en-US" dirty="0">
                <a:solidFill>
                  <a:schemeClr val="bg1"/>
                </a:solidFill>
              </a:rPr>
              <a:t> et al. 2015)</a:t>
            </a:r>
          </a:p>
        </p:txBody>
      </p:sp>
      <p:graphicFrame>
        <p:nvGraphicFramePr>
          <p:cNvPr id="15" name="Diagram 14"/>
          <p:cNvGraphicFramePr/>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a:solidFill>
                  <a:schemeClr val="bg1"/>
                </a:solidFill>
              </a:rPr>
              <a:t>dDocent (Puritz et al. 2014)</a:t>
            </a:r>
          </a:p>
        </p:txBody>
      </p:sp>
      <p:graphicFrame>
        <p:nvGraphicFramePr>
          <p:cNvPr id="17" name="Diagram 16"/>
          <p:cNvGraphicFramePr/>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3812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assembly, less is more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4,776 reads</a:t>
            </a:r>
          </a:p>
          <a:p>
            <a:pPr marL="742950" lvl="1" indent="-285750">
              <a:buFont typeface="Arial" charset="0"/>
              <a:buChar char="•"/>
            </a:pPr>
            <a:r>
              <a:rPr lang="en-US" sz="3200" dirty="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552103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 1X coverage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4,588 reads</a:t>
            </a:r>
          </a:p>
          <a:p>
            <a:pPr marL="742950" lvl="1" indent="-285750">
              <a:buFont typeface="Arial" charset="0"/>
              <a:buChar char="•"/>
            </a:pPr>
            <a:r>
              <a:rPr lang="en-US" sz="3200" dirty="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647321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&gt;1 individual</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4,487 reads</a:t>
            </a:r>
          </a:p>
          <a:p>
            <a:pPr marL="742950" lvl="1" indent="-285750">
              <a:buFont typeface="Arial" charset="0"/>
              <a:buChar char="•"/>
            </a:pPr>
            <a:r>
              <a:rPr lang="en-US" sz="3200" dirty="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4142210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&gt;3 individuals</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4,059 reads</a:t>
            </a:r>
          </a:p>
          <a:p>
            <a:pPr marL="742950" lvl="1" indent="-285750">
              <a:buFont typeface="Arial" charset="0"/>
              <a:buChar char="•"/>
            </a:pPr>
            <a:r>
              <a:rPr lang="en-US" sz="3200" dirty="0">
                <a:solidFill>
                  <a:schemeClr val="bg1"/>
                </a:solidFill>
              </a:rPr>
              <a:t>6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61858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2" name="Picture 1">
            <a:extLst>
              <a:ext uri="{FF2B5EF4-FFF2-40B4-BE49-F238E27FC236}">
                <a16:creationId xmlns:a16="http://schemas.microsoft.com/office/drawing/2014/main" id="{2103EBEB-6134-3F4C-80C3-07C102C050DF}"/>
              </a:ext>
            </a:extLst>
          </p:cNvPr>
          <p:cNvPicPr>
            <a:picLocks noChangeAspect="1"/>
          </p:cNvPicPr>
          <p:nvPr/>
        </p:nvPicPr>
        <p:blipFill>
          <a:blip r:embed="rId3"/>
          <a:stretch>
            <a:fillRect/>
          </a:stretch>
        </p:blipFill>
        <p:spPr>
          <a:xfrm>
            <a:off x="520861" y="844988"/>
            <a:ext cx="10833904" cy="5617580"/>
          </a:xfrm>
          <a:prstGeom prst="rect">
            <a:avLst/>
          </a:prstGeom>
        </p:spPr>
      </p:pic>
    </p:spTree>
    <p:extLst>
      <p:ext uri="{BB962C8B-B14F-4D97-AF65-F5344CB8AC3E}">
        <p14:creationId xmlns:p14="http://schemas.microsoft.com/office/powerpoint/2010/main" val="384904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319128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a:solidFill>
                  <a:schemeClr val="bg1"/>
                </a:solidFill>
              </a:rPr>
              <a:t>dDocent-R</a:t>
            </a: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a:solidFill>
                  <a:schemeClr val="bg1"/>
                </a:solidFill>
              </a:rPr>
              <a:t>Stacks-R</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402758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477954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3625742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a:solidFill>
                  <a:schemeClr val="bg1"/>
                </a:solidFill>
              </a:rPr>
              <a:t>Stacks-G</a:t>
            </a: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a:solidFill>
                  <a:schemeClr val="bg1"/>
                </a:solidFill>
              </a:rPr>
              <a:t>Stacks</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2342247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tx1">
                    <a:lumMod val="50000"/>
                    <a:lumOff val="50000"/>
                  </a:schemeClr>
                </a:solidFill>
              </a:rPr>
              <a:t>How sensitive are various RADseq pipelines to over-splitting?</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dDocent-PE provides the most accurate </a:t>
            </a:r>
            <a:r>
              <a:rPr lang="en-US" i="1" dirty="0">
                <a:solidFill>
                  <a:schemeClr val="tx1">
                    <a:lumMod val="50000"/>
                    <a:lumOff val="50000"/>
                  </a:schemeClr>
                </a:solidFill>
              </a:rPr>
              <a:t>de novo </a:t>
            </a:r>
            <a:r>
              <a:rPr lang="en-US" dirty="0">
                <a:solidFill>
                  <a:schemeClr val="tx1">
                    <a:lumMod val="50000"/>
                    <a:lumOff val="50000"/>
                  </a:schemeClr>
                </a:solidFill>
              </a:rPr>
              <a:t>assemblies </a:t>
            </a:r>
          </a:p>
          <a:p>
            <a:pPr lvl="2"/>
            <a:r>
              <a:rPr lang="en-US" dirty="0">
                <a:solidFill>
                  <a:schemeClr val="tx1">
                    <a:lumMod val="50000"/>
                    <a:lumOff val="50000"/>
                  </a:schemeClr>
                </a:solidFill>
              </a:rPr>
              <a:t>dDocent-SE and both </a:t>
            </a:r>
            <a:r>
              <a:rPr lang="en-US" dirty="0" err="1">
                <a:solidFill>
                  <a:schemeClr val="tx1">
                    <a:lumMod val="50000"/>
                    <a:lumOff val="50000"/>
                  </a:schemeClr>
                </a:solidFill>
              </a:rPr>
              <a:t>pyRAD</a:t>
            </a:r>
            <a:r>
              <a:rPr lang="en-US" dirty="0">
                <a:solidFill>
                  <a:schemeClr val="tx1">
                    <a:lumMod val="50000"/>
                    <a:lumOff val="50000"/>
                  </a:schemeClr>
                </a:solidFill>
              </a:rPr>
              <a:t> are moderately sensitive to INDELs</a:t>
            </a:r>
          </a:p>
          <a:p>
            <a:pPr lvl="2"/>
            <a:r>
              <a:rPr lang="en-US" dirty="0">
                <a:solidFill>
                  <a:schemeClr val="tx1">
                    <a:lumMod val="50000"/>
                    <a:lumOff val="50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a:p>
            <a:pPr lvl="1"/>
            <a:r>
              <a:rPr lang="en-US" dirty="0"/>
              <a:t>Over-splitting loci negatively biases estimates of observed heterozygosity</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2428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88573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all simulations</a:t>
            </a:r>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39356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a:solidFill>
                  <a:schemeClr val="bg1"/>
                </a:solidFill>
              </a:rPr>
              <a:t>Actual</a:t>
            </a: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a:solidFill>
                  <a:schemeClr val="bg1"/>
                </a:solidFill>
              </a:rPr>
              <a:t>Estimated</a:t>
            </a: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27217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minor allele frequency</a:t>
            </a:r>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07074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4" name="Picture 3">
            <a:extLst>
              <a:ext uri="{FF2B5EF4-FFF2-40B4-BE49-F238E27FC236}">
                <a16:creationId xmlns:a16="http://schemas.microsoft.com/office/drawing/2014/main" id="{49B921A7-89B0-7B4F-804A-4993403C3003}"/>
              </a:ext>
            </a:extLst>
          </p:cNvPr>
          <p:cNvPicPr>
            <a:picLocks noChangeAspect="1"/>
          </p:cNvPicPr>
          <p:nvPr/>
        </p:nvPicPr>
        <p:blipFill>
          <a:blip r:embed="rId3"/>
          <a:stretch>
            <a:fillRect/>
          </a:stretch>
        </p:blipFill>
        <p:spPr>
          <a:xfrm>
            <a:off x="372318" y="1621902"/>
            <a:ext cx="5229829" cy="3922372"/>
          </a:xfrm>
          <a:prstGeom prst="rect">
            <a:avLst/>
          </a:prstGeom>
        </p:spPr>
      </p:pic>
      <p:pic>
        <p:nvPicPr>
          <p:cNvPr id="5" name="Picture 4">
            <a:extLst>
              <a:ext uri="{FF2B5EF4-FFF2-40B4-BE49-F238E27FC236}">
                <a16:creationId xmlns:a16="http://schemas.microsoft.com/office/drawing/2014/main" id="{4FF16808-B354-5141-BF68-03E34AE75AF1}"/>
              </a:ext>
            </a:extLst>
          </p:cNvPr>
          <p:cNvPicPr>
            <a:picLocks noChangeAspect="1"/>
          </p:cNvPicPr>
          <p:nvPr/>
        </p:nvPicPr>
        <p:blipFill>
          <a:blip r:embed="rId4"/>
          <a:stretch>
            <a:fillRect/>
          </a:stretch>
        </p:blipFill>
        <p:spPr>
          <a:xfrm>
            <a:off x="6589855" y="1747938"/>
            <a:ext cx="5080000" cy="3670300"/>
          </a:xfrm>
          <a:prstGeom prst="rect">
            <a:avLst/>
          </a:prstGeom>
        </p:spPr>
      </p:pic>
    </p:spTree>
    <p:extLst>
      <p:ext uri="{BB962C8B-B14F-4D97-AF65-F5344CB8AC3E}">
        <p14:creationId xmlns:p14="http://schemas.microsoft.com/office/powerpoint/2010/main" val="35660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a:solidFill>
                  <a:schemeClr val="bg1">
                    <a:lumMod val="75000"/>
                  </a:schemeClr>
                </a:solidFill>
              </a:rPr>
              <a:t>What are the effects of over-split loci on estimates of population genetic structure?</a:t>
            </a:r>
          </a:p>
          <a:p>
            <a:pPr lvl="1"/>
            <a:endParaRPr lang="en-US" dirty="0">
              <a:solidFill>
                <a:schemeClr val="bg1">
                  <a:lumMod val="75000"/>
                </a:schemeClr>
              </a:solidFill>
            </a:endParaRPr>
          </a:p>
          <a:p>
            <a:pPr lvl="1"/>
            <a:r>
              <a:rPr lang="en-US" dirty="0">
                <a:solidFill>
                  <a:schemeClr val="bg1">
                    <a:lumMod val="75000"/>
                  </a:schemeClr>
                </a:solidFill>
              </a:rPr>
              <a:t>Over-splitting loci negatively biases estimates of observed heterozygosity</a:t>
            </a:r>
          </a:p>
          <a:p>
            <a:pPr lvl="1"/>
            <a:endParaRPr lang="en-US" dirty="0"/>
          </a:p>
          <a:p>
            <a:pPr lvl="1"/>
            <a:r>
              <a:rPr lang="en-US" dirty="0"/>
              <a:t>Over-splitting loci introduces error into estimates of </a:t>
            </a:r>
            <a:r>
              <a:rPr lang="en-US" i="1" dirty="0"/>
              <a:t>F</a:t>
            </a:r>
            <a:r>
              <a:rPr lang="en-US" i="1" baseline="-25000" dirty="0"/>
              <a:t>ST</a:t>
            </a:r>
            <a:r>
              <a:rPr lang="en-US" dirty="0"/>
              <a:t>, especially at lower levels of population structure</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33244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a:t>De novo </a:t>
            </a:r>
            <a:r>
              <a:rPr lang="en-US" dirty="0"/>
              <a:t>RAD assemblies need to be properly optimized!</a:t>
            </a:r>
          </a:p>
          <a:p>
            <a:endParaRPr lang="en-US" dirty="0"/>
          </a:p>
          <a:p>
            <a:endParaRPr lang="en-US" dirty="0"/>
          </a:p>
          <a:p>
            <a:endParaRPr lang="en-US" sz="100" dirty="0"/>
          </a:p>
          <a:p>
            <a:r>
              <a:rPr lang="en-US" dirty="0"/>
              <a:t>Previous published results from assemblies without alignment need to be interpreted with caution </a:t>
            </a:r>
          </a:p>
          <a:p>
            <a:pPr lvl="1"/>
            <a:r>
              <a:rPr lang="en-US" dirty="0"/>
              <a:t>Especially in higher gene flow species</a:t>
            </a:r>
          </a:p>
        </p:txBody>
      </p:sp>
      <p:sp>
        <p:nvSpPr>
          <p:cNvPr id="4" name="Title 3"/>
          <p:cNvSpPr>
            <a:spLocks noGrp="1"/>
          </p:cNvSpPr>
          <p:nvPr>
            <p:ph type="title"/>
          </p:nvPr>
        </p:nvSpPr>
        <p:spPr/>
        <p:txBody>
          <a:bodyPr/>
          <a:lstStyle/>
          <a:p>
            <a:r>
              <a:rPr lang="en-US" dirty="0"/>
              <a:t>Implications</a:t>
            </a:r>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a:solidFill>
                  <a:schemeClr val="bg1"/>
                </a:solidFill>
              </a:rPr>
              <a:t>IN  =</a:t>
            </a: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a:solidFill>
                  <a:schemeClr val="bg1"/>
                </a:solidFill>
              </a:rPr>
              <a:t>OUT</a:t>
            </a: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11955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pic>
        <p:nvPicPr>
          <p:cNvPr id="7" name="Picture 6">
            <a:extLst>
              <a:ext uri="{FF2B5EF4-FFF2-40B4-BE49-F238E27FC236}">
                <a16:creationId xmlns:a16="http://schemas.microsoft.com/office/drawing/2014/main" id="{73026D9E-1A60-6E4B-955B-11024C2A520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018665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a:t>They observed 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p>
          <a:p>
            <a:endParaRPr lang="en-US" dirty="0"/>
          </a:p>
          <a:p>
            <a:r>
              <a:rPr lang="en-US" dirty="0"/>
              <a:t>The site frequency spectrum was highly sensitive to the chosen approach  and null expectations were best met by reference-based approaches, although contingent on the specific criteria. </a:t>
            </a:r>
          </a:p>
          <a:p>
            <a:endParaRPr lang="en-US" dirty="0"/>
          </a:p>
          <a:p>
            <a:r>
              <a:rPr lang="en-US" dirty="0"/>
              <a:t>Recommend that RADseq studies employ reference-based approaches to a closely related genome </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11" name="Picture 10">
            <a:extLst>
              <a:ext uri="{FF2B5EF4-FFF2-40B4-BE49-F238E27FC236}">
                <a16:creationId xmlns:a16="http://schemas.microsoft.com/office/drawing/2014/main" id="{16707F2C-7449-2346-B099-A15076A85EF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5918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8" name="Picture 7">
            <a:extLst>
              <a:ext uri="{FF2B5EF4-FFF2-40B4-BE49-F238E27FC236}">
                <a16:creationId xmlns:a16="http://schemas.microsoft.com/office/drawing/2014/main" id="{9C280415-310E-464D-A8C5-C09042F518D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19571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9" name="Picture 8">
            <a:extLst>
              <a:ext uri="{FF2B5EF4-FFF2-40B4-BE49-F238E27FC236}">
                <a16:creationId xmlns:a16="http://schemas.microsoft.com/office/drawing/2014/main" id="{DAC31735-0DE9-CA41-896F-3A6B934FF3A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677493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r>
              <a:rPr lang="en-US" dirty="0"/>
              <a:t>Filtering was not the same across all pipelines</a:t>
            </a:r>
          </a:p>
          <a:p>
            <a:r>
              <a:rPr lang="en-US" i="1" dirty="0"/>
              <a:t>De novo </a:t>
            </a:r>
            <a:r>
              <a:rPr lang="en-US" dirty="0"/>
              <a:t>assemblies were not optimized</a:t>
            </a:r>
          </a:p>
          <a:p>
            <a:pPr lvl="1"/>
            <a:r>
              <a:rPr lang="en-US" dirty="0"/>
              <a:t>2 assembly iterations for STACKS</a:t>
            </a:r>
          </a:p>
          <a:p>
            <a:pPr lvl="1"/>
            <a:r>
              <a:rPr lang="en-US" dirty="0"/>
              <a:t>6 for </a:t>
            </a:r>
            <a:r>
              <a:rPr lang="en-US" dirty="0" err="1"/>
              <a:t>pyRAD</a:t>
            </a:r>
            <a:endParaRPr lang="en-US" dirty="0"/>
          </a:p>
          <a:p>
            <a:pPr lvl="1"/>
            <a:r>
              <a:rPr lang="en-US" dirty="0"/>
              <a:t>1 for dDocent</a:t>
            </a:r>
          </a:p>
          <a:p>
            <a:r>
              <a:rPr lang="en-US" dirty="0"/>
              <a:t>Across </a:t>
            </a:r>
            <a:r>
              <a:rPr lang="en-US" i="1" dirty="0"/>
              <a:t>de novo</a:t>
            </a:r>
            <a:r>
              <a:rPr lang="en-US" dirty="0"/>
              <a:t> pipelines, filtering was NOT equivalent</a:t>
            </a:r>
          </a:p>
          <a:p>
            <a:pPr lvl="1" fontAlgn="ctr"/>
            <a:r>
              <a:rPr lang="en-US" dirty="0"/>
              <a:t>The -m parameter in STACKS and the depth of cluster parameter for </a:t>
            </a:r>
            <a:r>
              <a:rPr lang="en-US" dirty="0" err="1"/>
              <a:t>pyRAD</a:t>
            </a:r>
            <a:r>
              <a:rPr lang="en-US" dirty="0"/>
              <a:t> would have lead to the </a:t>
            </a:r>
            <a:r>
              <a:rPr lang="en-US" i="1" dirty="0"/>
              <a:t>de novo</a:t>
            </a:r>
            <a:r>
              <a:rPr lang="en-US" dirty="0"/>
              <a:t> pipelines including SNPs with different minimum genotype 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endParaRPr lang="en-US" dirty="0">
              <a:solidFill>
                <a:schemeClr val="accent4"/>
              </a:solidFill>
            </a:endParaRPr>
          </a:p>
          <a:p>
            <a:pPr fontAlgn="ctr"/>
            <a:r>
              <a:rPr lang="en-US" dirty="0">
                <a:solidFill>
                  <a:schemeClr val="accent4"/>
                </a:solidFill>
              </a:rPr>
              <a:t>All pipelines should have had the same minimum depth parameter (5x) as the reference based 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7" name="Picture 6">
            <a:extLst>
              <a:ext uri="{FF2B5EF4-FFF2-40B4-BE49-F238E27FC236}">
                <a16:creationId xmlns:a16="http://schemas.microsoft.com/office/drawing/2014/main" id="{3EB87B5E-D3B9-C34F-AFAB-93A022F3DD68}"/>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1247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pic>
        <p:nvPicPr>
          <p:cNvPr id="7" name="Picture 6">
            <a:extLst>
              <a:ext uri="{FF2B5EF4-FFF2-40B4-BE49-F238E27FC236}">
                <a16:creationId xmlns:a16="http://schemas.microsoft.com/office/drawing/2014/main" id="{3877CFF9-206B-9349-B1DC-0385A6559CF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939571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14438"/>
            <a:ext cx="9144000" cy="2387600"/>
          </a:xfrm>
          <a:noFill/>
        </p:spPr>
        <p:txBody>
          <a:bodyPr>
            <a:noAutofit/>
          </a:bodyPr>
          <a:lstStyle/>
          <a:p>
            <a:r>
              <a:rPr lang="en-US" sz="3600" dirty="0">
                <a:latin typeface="Helvetica" charset="0"/>
                <a:ea typeface="Helvetica" charset="0"/>
                <a:cs typeface="Helvetica" charset="0"/>
              </a:rPr>
              <a:t>These aren’t the loci you are looking for:</a:t>
            </a:r>
            <a:br>
              <a:rPr lang="en-US" sz="3600" dirty="0">
                <a:latin typeface="Helvetica" charset="0"/>
                <a:ea typeface="Helvetica" charset="0"/>
                <a:cs typeface="Helvetica" charset="0"/>
              </a:rPr>
            </a:br>
            <a:r>
              <a:rPr lang="en-US" sz="2800" dirty="0">
                <a:latin typeface="Helvetica" charset="0"/>
                <a:ea typeface="Helvetica" charset="0"/>
                <a:cs typeface="Helvetica" charset="0"/>
              </a:rPr>
              <a:t>principles of effective SNP filtering</a:t>
            </a:r>
            <a:endParaRPr lang="en-US" sz="1400" dirty="0">
              <a:latin typeface="Helvetica" charset="0"/>
              <a:ea typeface="Helvetica" charset="0"/>
              <a:cs typeface="Helvetica" charset="0"/>
            </a:endParaRPr>
          </a:p>
        </p:txBody>
      </p:sp>
      <p:sp>
        <p:nvSpPr>
          <p:cNvPr id="5" name="Subtitle 4">
            <a:extLst>
              <a:ext uri="{FF2B5EF4-FFF2-40B4-BE49-F238E27FC236}">
                <a16:creationId xmlns:a16="http://schemas.microsoft.com/office/drawing/2014/main" id="{C1589745-20C6-CE40-BC87-0B2D72B081B7}"/>
              </a:ext>
            </a:extLst>
          </p:cNvPr>
          <p:cNvSpPr>
            <a:spLocks noGrp="1"/>
          </p:cNvSpPr>
          <p:nvPr>
            <p:ph type="subTitle" idx="1"/>
          </p:nvPr>
        </p:nvSpPr>
        <p:spPr>
          <a:xfrm>
            <a:off x="1197979" y="3602038"/>
            <a:ext cx="6748041" cy="1655762"/>
          </a:xfrm>
        </p:spPr>
        <p:txBody>
          <a:bodyPr>
            <a:normAutofit lnSpcReduction="10000"/>
          </a:bodyPr>
          <a:lstStyle/>
          <a:p>
            <a:r>
              <a:rPr lang="en-US" dirty="0"/>
              <a:t>﻿Shannon J. O'Leary, Jonathan B. Puritz,  Stuart C. Willis, Christopher M. Hollenbeck, David S. Portnoy</a:t>
            </a:r>
          </a:p>
          <a:p>
            <a:endParaRPr lang="en-US" dirty="0"/>
          </a:p>
          <a:p>
            <a:r>
              <a:rPr lang="en-US" dirty="0"/>
              <a:t>Molecular Ecology Resources</a:t>
            </a:r>
          </a:p>
        </p:txBody>
      </p:sp>
      <p:pic>
        <p:nvPicPr>
          <p:cNvPr id="12" name="Picture 11">
            <a:extLst>
              <a:ext uri="{FF2B5EF4-FFF2-40B4-BE49-F238E27FC236}">
                <a16:creationId xmlns:a16="http://schemas.microsoft.com/office/drawing/2014/main" id="{2CE765F8-189F-5446-9791-B58347939AEE}"/>
              </a:ext>
            </a:extLst>
          </p:cNvPr>
          <p:cNvPicPr>
            <a:picLocks noChangeAspect="1"/>
          </p:cNvPicPr>
          <p:nvPr/>
        </p:nvPicPr>
        <p:blipFill>
          <a:blip r:embed="rId2"/>
          <a:stretch>
            <a:fillRect/>
          </a:stretch>
        </p:blipFill>
        <p:spPr>
          <a:xfrm>
            <a:off x="8574529" y="1847942"/>
            <a:ext cx="4499737" cy="5010058"/>
          </a:xfrm>
          <a:prstGeom prst="rect">
            <a:avLst/>
          </a:prstGeom>
        </p:spPr>
      </p:pic>
    </p:spTree>
    <p:extLst>
      <p:ext uri="{BB962C8B-B14F-4D97-AF65-F5344CB8AC3E}">
        <p14:creationId xmlns:p14="http://schemas.microsoft.com/office/powerpoint/2010/main" val="2890371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43404" y="714950"/>
            <a:ext cx="1084735" cy="6115223"/>
          </a:xfrm>
          <a:prstGeom prst="rect">
            <a:avLst/>
          </a:prstGeom>
        </p:spPr>
      </p:pic>
      <p:pic>
        <p:nvPicPr>
          <p:cNvPr id="4" name="Picture 3"/>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4" b="78362"/>
          <a:stretch/>
        </p:blipFill>
        <p:spPr>
          <a:xfrm>
            <a:off x="10995202" y="717784"/>
            <a:ext cx="1084735" cy="1323051"/>
          </a:xfrm>
          <a:prstGeom prst="rect">
            <a:avLst/>
          </a:prstGeom>
        </p:spPr>
      </p:pic>
      <p:sp>
        <p:nvSpPr>
          <p:cNvPr id="5"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
        <p:nvSpPr>
          <p:cNvPr id="12" name="TextBox 11"/>
          <p:cNvSpPr txBox="1"/>
          <p:nvPr/>
        </p:nvSpPr>
        <p:spPr>
          <a:xfrm>
            <a:off x="58270" y="832520"/>
            <a:ext cx="9290957" cy="6093976"/>
          </a:xfrm>
          <a:prstGeom prst="rect">
            <a:avLst/>
          </a:prstGeom>
          <a:noFill/>
        </p:spPr>
        <p:txBody>
          <a:bodyPr wrap="square" rtlCol="0">
            <a:spAutoFit/>
          </a:bodyPr>
          <a:lstStyle/>
          <a:p>
            <a:r>
              <a:rPr lang="en-US" sz="5400" dirty="0">
                <a:solidFill>
                  <a:schemeClr val="bg1"/>
                </a:solidFill>
              </a:rPr>
              <a:t>Use the </a:t>
            </a:r>
          </a:p>
          <a:p>
            <a:endParaRPr lang="en-US" sz="3600" dirty="0">
              <a:solidFill>
                <a:schemeClr val="bg1"/>
              </a:solidFill>
            </a:endParaRPr>
          </a:p>
          <a:p>
            <a:r>
              <a:rPr lang="en-US" sz="6000" dirty="0">
                <a:solidFill>
                  <a:schemeClr val="bg1"/>
                </a:solidFill>
              </a:rPr>
              <a:t>F</a:t>
            </a:r>
            <a:r>
              <a:rPr lang="en-US" sz="4400" dirty="0">
                <a:solidFill>
                  <a:schemeClr val="accent4"/>
                </a:solidFill>
              </a:rPr>
              <a:t>ear</a:t>
            </a:r>
            <a:endParaRPr lang="en-US" sz="6000" dirty="0">
              <a:solidFill>
                <a:schemeClr val="accent4"/>
              </a:solidFill>
            </a:endParaRPr>
          </a:p>
          <a:p>
            <a:r>
              <a:rPr lang="en-US" sz="6000" dirty="0">
                <a:solidFill>
                  <a:schemeClr val="bg1"/>
                </a:solidFill>
              </a:rPr>
              <a:t>O</a:t>
            </a:r>
            <a:r>
              <a:rPr lang="en-US" sz="4400" dirty="0">
                <a:solidFill>
                  <a:schemeClr val="accent4"/>
                </a:solidFill>
              </a:rPr>
              <a:t>f</a:t>
            </a:r>
          </a:p>
          <a:p>
            <a:r>
              <a:rPr lang="en-US" sz="6000" dirty="0">
                <a:solidFill>
                  <a:schemeClr val="bg1"/>
                </a:solidFill>
              </a:rPr>
              <a:t>R</a:t>
            </a:r>
            <a:r>
              <a:rPr lang="en-US" sz="4400" dirty="0">
                <a:solidFill>
                  <a:schemeClr val="accent4"/>
                </a:solidFill>
              </a:rPr>
              <a:t>eaching</a:t>
            </a:r>
          </a:p>
          <a:p>
            <a:r>
              <a:rPr lang="en-US" sz="6000" dirty="0">
                <a:solidFill>
                  <a:schemeClr val="bg1"/>
                </a:solidFill>
              </a:rPr>
              <a:t>C</a:t>
            </a:r>
            <a:r>
              <a:rPr lang="en-US" sz="4400" dirty="0">
                <a:solidFill>
                  <a:schemeClr val="accent4"/>
                </a:solidFill>
              </a:rPr>
              <a:t>onclusions</a:t>
            </a:r>
          </a:p>
          <a:p>
            <a:r>
              <a:rPr lang="en-US" sz="6000" dirty="0">
                <a:solidFill>
                  <a:schemeClr val="bg1"/>
                </a:solidFill>
              </a:rPr>
              <a:t>E</a:t>
            </a:r>
            <a:r>
              <a:rPr lang="en-US" sz="4400" dirty="0">
                <a:solidFill>
                  <a:schemeClr val="accent4"/>
                </a:solidFill>
              </a:rPr>
              <a:t>rroneously</a:t>
            </a:r>
            <a:endParaRPr lang="en-US" sz="2400" dirty="0">
              <a:solidFill>
                <a:schemeClr val="accent4"/>
              </a:solidFill>
            </a:endParaRPr>
          </a:p>
        </p:txBody>
      </p:sp>
      <p:pic>
        <p:nvPicPr>
          <p:cNvPr id="13" name="Picture 12"/>
          <p:cNvPicPr>
            <a:picLocks noChangeAspect="1"/>
          </p:cNvPicPr>
          <p:nvPr/>
        </p:nvPicPr>
        <p:blipFill rotWithShape="1">
          <a:blip r:embed="rId3"/>
          <a:srcRect l="41705"/>
          <a:stretch/>
        </p:blipFill>
        <p:spPr>
          <a:xfrm>
            <a:off x="5236938" y="1751307"/>
            <a:ext cx="4707161" cy="4042507"/>
          </a:xfrm>
          <a:prstGeom prst="rect">
            <a:avLst/>
          </a:prstGeom>
        </p:spPr>
      </p:pic>
      <p:pic>
        <p:nvPicPr>
          <p:cNvPr id="8" name="Picture 7">
            <a:extLst>
              <a:ext uri="{FF2B5EF4-FFF2-40B4-BE49-F238E27FC236}">
                <a16:creationId xmlns:a16="http://schemas.microsoft.com/office/drawing/2014/main" id="{FB2748D7-C030-D34A-B7E2-569DCEBC752F}"/>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06206"/>
            <a:ext cx="1084735" cy="5680830"/>
          </a:xfrm>
          <a:prstGeom prst="rect">
            <a:avLst/>
          </a:prstGeom>
        </p:spPr>
      </p:pic>
    </p:spTree>
    <p:extLst>
      <p:ext uri="{BB962C8B-B14F-4D97-AF65-F5344CB8AC3E}">
        <p14:creationId xmlns:p14="http://schemas.microsoft.com/office/powerpoint/2010/main" val="15610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pipelines</a:t>
            </a:r>
          </a:p>
        </p:txBody>
      </p:sp>
      <p:sp>
        <p:nvSpPr>
          <p:cNvPr id="3" name="Content Placeholder 2"/>
          <p:cNvSpPr>
            <a:spLocks noGrp="1"/>
          </p:cNvSpPr>
          <p:nvPr>
            <p:ph idx="1"/>
          </p:nvPr>
        </p:nvSpPr>
        <p:spPr>
          <a:xfrm>
            <a:off x="53782" y="754755"/>
            <a:ext cx="10294903" cy="5865090"/>
          </a:xfrm>
        </p:spPr>
        <p:txBody>
          <a:bodyPr>
            <a:normAutofit/>
          </a:bodyPr>
          <a:lstStyle/>
          <a:p>
            <a:r>
              <a:rPr lang="en-US" sz="3200" dirty="0"/>
              <a:t>Stacks (</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3941"/>
          <a:stretch/>
        </p:blipFill>
        <p:spPr>
          <a:xfrm>
            <a:off x="10995202" y="717784"/>
            <a:ext cx="1084735" cy="370236"/>
          </a:xfrm>
          <a:prstGeom prst="rect">
            <a:avLst/>
          </a:prstGeom>
        </p:spPr>
      </p:pic>
    </p:spTree>
    <p:extLst>
      <p:ext uri="{BB962C8B-B14F-4D97-AF65-F5344CB8AC3E}">
        <p14:creationId xmlns:p14="http://schemas.microsoft.com/office/powerpoint/2010/main" val="194624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dirty="0"/>
              <a:t>VCF files output directly from genotyping software are often filled with false positives</a:t>
            </a:r>
          </a:p>
          <a:p>
            <a:endParaRPr lang="en-US" dirty="0"/>
          </a:p>
          <a:p>
            <a:pPr lvl="1"/>
            <a:r>
              <a:rPr lang="en-US" dirty="0"/>
              <a:t>Most software is focused more on the power to detect variants rather than accuracy</a:t>
            </a:r>
          </a:p>
          <a:p>
            <a:pPr lvl="1"/>
            <a:endParaRPr lang="en-US" dirty="0"/>
          </a:p>
          <a:p>
            <a:pPr lvl="1"/>
            <a:r>
              <a:rPr lang="en-US" dirty="0"/>
              <a:t>This helps to ensure that all possible variants in a data set are recovered</a:t>
            </a:r>
          </a:p>
          <a:p>
            <a:pPr lvl="1"/>
            <a:endParaRPr lang="en-US" dirty="0"/>
          </a:p>
          <a:p>
            <a:pPr lvl="1"/>
            <a:r>
              <a:rPr lang="en-US" dirty="0"/>
              <a:t>Filtering is required to remove false positives</a:t>
            </a:r>
          </a:p>
          <a:p>
            <a:pPr marL="457200" lvl="1" indent="0">
              <a:buNone/>
            </a:pPr>
            <a:endParaRPr lang="en-US" dirty="0"/>
          </a:p>
        </p:txBody>
      </p:sp>
      <p:pic>
        <p:nvPicPr>
          <p:cNvPr id="4" name="Picture 3"/>
          <p:cNvPicPr>
            <a:picLocks noChangeAspect="1"/>
          </p:cNvPicPr>
          <p:nvPr/>
        </p:nvPicPr>
        <p:blipFill rotWithShape="1">
          <a:blip r:embed="rId2"/>
          <a:srcRect l="41705"/>
          <a:stretch/>
        </p:blipFill>
        <p:spPr>
          <a:xfrm>
            <a:off x="6265638" y="1491818"/>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66170"/>
          <a:stretch/>
        </p:blipFill>
        <p:spPr>
          <a:xfrm>
            <a:off x="10999689" y="727600"/>
            <a:ext cx="1084735" cy="2068609"/>
          </a:xfrm>
          <a:prstGeom prst="rect">
            <a:avLst/>
          </a:prstGeom>
        </p:spPr>
      </p:pic>
      <p:sp>
        <p:nvSpPr>
          <p:cNvPr id="7"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8" name="Picture 7">
            <a:extLst>
              <a:ext uri="{FF2B5EF4-FFF2-40B4-BE49-F238E27FC236}">
                <a16:creationId xmlns:a16="http://schemas.microsoft.com/office/drawing/2014/main" id="{D6BD546D-023F-EA4B-8986-0672D85DBF6C}"/>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08683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sz="3600" dirty="0"/>
              <a:t>What do you need to filter?</a:t>
            </a:r>
          </a:p>
          <a:p>
            <a:pPr lvl="1"/>
            <a:r>
              <a:rPr lang="en-US" sz="3200" dirty="0"/>
              <a:t>Low coverage genotypes</a:t>
            </a:r>
          </a:p>
          <a:p>
            <a:pPr lvl="2"/>
            <a:r>
              <a:rPr lang="en-US" sz="2800" dirty="0"/>
              <a:t>genotype depth</a:t>
            </a:r>
          </a:p>
          <a:p>
            <a:pPr lvl="1"/>
            <a:r>
              <a:rPr lang="en-US" sz="3200" dirty="0"/>
              <a:t>Low coverage individuals</a:t>
            </a:r>
          </a:p>
          <a:p>
            <a:pPr lvl="1"/>
            <a:r>
              <a:rPr lang="en-US" sz="3200" dirty="0"/>
              <a:t>INDELs</a:t>
            </a:r>
          </a:p>
          <a:p>
            <a:pPr lvl="1"/>
            <a:r>
              <a:rPr lang="en-US" sz="3200" dirty="0"/>
              <a:t>*Low minor allele frequency*</a:t>
            </a:r>
          </a:p>
          <a:p>
            <a:pPr lvl="2"/>
            <a:r>
              <a:rPr lang="en-US" sz="2800" dirty="0"/>
              <a:t>loci present in only a few individuals</a:t>
            </a:r>
          </a:p>
          <a:p>
            <a:pPr lvl="1"/>
            <a:r>
              <a:rPr lang="en-US" sz="3200" dirty="0"/>
              <a:t>Loci that are not called in a majority of individuals</a:t>
            </a:r>
          </a:p>
          <a:p>
            <a:pPr lvl="1"/>
            <a:r>
              <a:rPr lang="en-US" sz="3200" dirty="0"/>
              <a:t>HWE</a:t>
            </a:r>
          </a:p>
          <a:p>
            <a:pPr lvl="1"/>
            <a:endParaRPr lang="en-US" sz="3200" dirty="0"/>
          </a:p>
        </p:txBody>
      </p:sp>
      <p:pic>
        <p:nvPicPr>
          <p:cNvPr id="7" name="Picture 6"/>
          <p:cNvPicPr>
            <a:picLocks noChangeAspect="1"/>
          </p:cNvPicPr>
          <p:nvPr/>
        </p:nvPicPr>
        <p:blipFill rotWithShape="1">
          <a:blip r:embed="rId2"/>
          <a:srcRect l="41705"/>
          <a:stretch/>
        </p:blipFill>
        <p:spPr>
          <a:xfrm>
            <a:off x="6265638" y="1450253"/>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43257"/>
          <a:stretch/>
        </p:blipFill>
        <p:spPr>
          <a:xfrm>
            <a:off x="10995202" y="717784"/>
            <a:ext cx="1084735" cy="3469903"/>
          </a:xfrm>
          <a:prstGeom prst="rect">
            <a:avLst/>
          </a:prstGeom>
        </p:spPr>
      </p:pic>
      <p:sp>
        <p:nvSpPr>
          <p:cNvPr id="8"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9" name="Picture 8">
            <a:extLst>
              <a:ext uri="{FF2B5EF4-FFF2-40B4-BE49-F238E27FC236}">
                <a16:creationId xmlns:a16="http://schemas.microsoft.com/office/drawing/2014/main" id="{12456A11-8993-374B-AFA5-AB9D2D3DA59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72750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10673558" cy="6102574"/>
          </a:xfrm>
        </p:spPr>
        <p:txBody>
          <a:bodyPr>
            <a:normAutofit/>
          </a:bodyPr>
          <a:lstStyle/>
          <a:p>
            <a:r>
              <a:rPr lang="en-US" sz="3600" dirty="0"/>
              <a:t>What do you need to filter?</a:t>
            </a:r>
          </a:p>
          <a:p>
            <a:pPr lvl="1"/>
            <a:r>
              <a:rPr lang="en-US" sz="3200" dirty="0"/>
              <a:t>Loci with skewed allelic balance at heterozygotes</a:t>
            </a:r>
          </a:p>
          <a:p>
            <a:pPr lvl="1"/>
            <a:endParaRPr lang="en-US" sz="3200" dirty="0"/>
          </a:p>
          <a:p>
            <a:pPr lvl="1"/>
            <a:r>
              <a:rPr lang="en-US" sz="3200" dirty="0"/>
              <a:t>Loci with abnormally high depth</a:t>
            </a:r>
          </a:p>
          <a:p>
            <a:pPr lvl="1"/>
            <a:endParaRPr lang="en-US" sz="3200" dirty="0"/>
          </a:p>
          <a:p>
            <a:pPr lvl="1"/>
            <a:r>
              <a:rPr lang="en-US" sz="3200" dirty="0"/>
              <a:t>SNPs that are called from both Forward and Reverse reads</a:t>
            </a:r>
          </a:p>
          <a:p>
            <a:pPr lvl="1"/>
            <a:r>
              <a:rPr lang="en-US" sz="3200" dirty="0"/>
              <a:t>Loci without matching paired read status</a:t>
            </a:r>
          </a:p>
          <a:p>
            <a:pPr lvl="1"/>
            <a:endParaRPr lang="en-US" sz="3200" dirty="0"/>
          </a:p>
          <a:p>
            <a:pPr lvl="1"/>
            <a:r>
              <a:rPr lang="en-US" sz="3200" dirty="0"/>
              <a:t>Loci with skewed ratios of read mapping qualities</a:t>
            </a:r>
          </a:p>
          <a:p>
            <a:pPr lvl="1"/>
            <a:endParaRPr lang="en-US" sz="3200" dirty="0"/>
          </a:p>
          <a:p>
            <a:pPr lvl="1"/>
            <a:r>
              <a:rPr lang="en-US" sz="3200" dirty="0"/>
              <a:t>Loci with artificially high quality scores</a:t>
            </a:r>
          </a:p>
          <a:p>
            <a:pPr lvl="1"/>
            <a:endParaRPr lang="en-US" sz="3200" dirty="0"/>
          </a:p>
          <a:p>
            <a:pPr lvl="1"/>
            <a:endParaRPr lang="en-US" sz="32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2" b="18342"/>
          <a:stretch/>
        </p:blipFill>
        <p:spPr>
          <a:xfrm>
            <a:off x="10995202" y="717784"/>
            <a:ext cx="1084735" cy="499390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7" name="Picture 6">
            <a:extLst>
              <a:ext uri="{FF2B5EF4-FFF2-40B4-BE49-F238E27FC236}">
                <a16:creationId xmlns:a16="http://schemas.microsoft.com/office/drawing/2014/main" id="{0C113041-FBD6-6C4D-A443-4D42EC06C48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302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 Software</a:t>
            </a:r>
          </a:p>
        </p:txBody>
      </p:sp>
      <p:sp>
        <p:nvSpPr>
          <p:cNvPr id="3" name="Content Placeholder 2"/>
          <p:cNvSpPr>
            <a:spLocks noGrp="1"/>
          </p:cNvSpPr>
          <p:nvPr>
            <p:ph idx="1"/>
          </p:nvPr>
        </p:nvSpPr>
        <p:spPr>
          <a:xfrm>
            <a:off x="34199" y="727600"/>
            <a:ext cx="8899939" cy="6102574"/>
          </a:xfrm>
        </p:spPr>
        <p:txBody>
          <a:bodyPr>
            <a:normAutofit fontScale="92500" lnSpcReduction="20000"/>
          </a:bodyPr>
          <a:lstStyle/>
          <a:p>
            <a:r>
              <a:rPr lang="en-US" dirty="0"/>
              <a:t>VCF files can be filtered using </a:t>
            </a:r>
            <a:r>
              <a:rPr lang="en-US" dirty="0" err="1"/>
              <a:t>grep</a:t>
            </a:r>
            <a:r>
              <a:rPr lang="en-US" dirty="0"/>
              <a:t>, </a:t>
            </a:r>
            <a:r>
              <a:rPr lang="en-US" dirty="0" err="1"/>
              <a:t>awk</a:t>
            </a:r>
            <a:r>
              <a:rPr lang="en-US" dirty="0"/>
              <a:t>, and </a:t>
            </a:r>
            <a:r>
              <a:rPr lang="en-US" dirty="0" err="1"/>
              <a:t>sed</a:t>
            </a:r>
            <a:r>
              <a:rPr lang="en-US" dirty="0"/>
              <a:t> for particular filtering flags</a:t>
            </a:r>
          </a:p>
          <a:p>
            <a:pPr lvl="1"/>
            <a:r>
              <a:rPr lang="en-US" dirty="0"/>
              <a:t>http://www.1000genomes.org/wiki/Analysis/Variant%20Call%20Format/vcf-variant-call-format-version-41</a:t>
            </a:r>
          </a:p>
          <a:p>
            <a:pPr lvl="1"/>
            <a:endParaRPr lang="en-US" dirty="0"/>
          </a:p>
          <a:p>
            <a:r>
              <a:rPr lang="en-US" dirty="0" err="1"/>
              <a:t>vcfilb</a:t>
            </a:r>
            <a:endParaRPr lang="en-US" dirty="0"/>
          </a:p>
          <a:p>
            <a:pPr lvl="1"/>
            <a:r>
              <a:rPr lang="en-US" dirty="0"/>
              <a:t>https://</a:t>
            </a:r>
            <a:r>
              <a:rPr lang="en-US" dirty="0" err="1"/>
              <a:t>github.com</a:t>
            </a:r>
            <a:r>
              <a:rPr lang="en-US" dirty="0"/>
              <a:t>/</a:t>
            </a:r>
            <a:r>
              <a:rPr lang="en-US" dirty="0" err="1"/>
              <a:t>ekg</a:t>
            </a:r>
            <a:r>
              <a:rPr lang="en-US" dirty="0"/>
              <a:t>/</a:t>
            </a:r>
            <a:r>
              <a:rPr lang="en-US" dirty="0" err="1"/>
              <a:t>vcflib</a:t>
            </a:r>
            <a:endParaRPr lang="en-US" dirty="0"/>
          </a:p>
          <a:p>
            <a:pPr lvl="1"/>
            <a:r>
              <a:rPr lang="en-US" dirty="0" err="1"/>
              <a:t>vcfallelicprimatives</a:t>
            </a:r>
            <a:endParaRPr lang="en-US" dirty="0"/>
          </a:p>
          <a:p>
            <a:pPr lvl="2"/>
            <a:r>
              <a:rPr lang="en-US" dirty="0"/>
              <a:t>important to decompose complex variants</a:t>
            </a:r>
          </a:p>
          <a:p>
            <a:pPr marL="914400" lvl="2" indent="0">
              <a:buNone/>
            </a:pPr>
            <a:endParaRPr lang="en-US" dirty="0"/>
          </a:p>
          <a:p>
            <a:r>
              <a:rPr lang="en-US" dirty="0" err="1"/>
              <a:t>VCFtools</a:t>
            </a:r>
            <a:endParaRPr lang="en-US" dirty="0"/>
          </a:p>
          <a:p>
            <a:pPr lvl="1"/>
            <a:r>
              <a:rPr lang="en-US" dirty="0"/>
              <a:t>http://</a:t>
            </a:r>
            <a:r>
              <a:rPr lang="en-US" dirty="0" err="1"/>
              <a:t>vcftools.sourceforge.net</a:t>
            </a:r>
            <a:endParaRPr lang="en-US" dirty="0"/>
          </a:p>
          <a:p>
            <a:endParaRPr lang="en-US" dirty="0"/>
          </a:p>
          <a:p>
            <a:r>
              <a:rPr lang="en-US" dirty="0" err="1"/>
              <a:t>SNPfiltR</a:t>
            </a:r>
            <a:endParaRPr lang="en-US" dirty="0"/>
          </a:p>
          <a:p>
            <a:pPr lvl="1"/>
            <a:r>
              <a:rPr lang="en-US" dirty="0"/>
              <a:t>https://</a:t>
            </a:r>
            <a:r>
              <a:rPr lang="en-US" dirty="0" err="1"/>
              <a:t>devonderaad.github.io</a:t>
            </a:r>
            <a:r>
              <a:rPr lang="en-US" dirty="0"/>
              <a:t>/</a:t>
            </a:r>
            <a:r>
              <a:rPr lang="en-US" dirty="0" err="1"/>
              <a:t>SNPfiltR</a:t>
            </a:r>
            <a:r>
              <a:rPr lang="en-US" dirty="0"/>
              <a:t>/</a:t>
            </a:r>
          </a:p>
          <a:p>
            <a:endParaRPr lang="en-US" dirty="0"/>
          </a:p>
          <a:p>
            <a:r>
              <a:rPr lang="en-US" dirty="0" err="1"/>
              <a:t>rad_haplotyper</a:t>
            </a:r>
            <a:endParaRPr lang="en-US" dirty="0"/>
          </a:p>
          <a:p>
            <a:pPr lvl="1"/>
            <a:r>
              <a:rPr lang="en-US" dirty="0"/>
              <a:t>https://</a:t>
            </a:r>
            <a:r>
              <a:rPr lang="en-US" dirty="0" err="1"/>
              <a:t>github.com</a:t>
            </a:r>
            <a:r>
              <a:rPr lang="en-US" dirty="0"/>
              <a:t>/</a:t>
            </a:r>
            <a:r>
              <a:rPr lang="en-US" dirty="0" err="1"/>
              <a:t>chollenbeck</a:t>
            </a:r>
            <a:r>
              <a:rPr lang="en-US" dirty="0"/>
              <a:t>/</a:t>
            </a:r>
            <a:r>
              <a:rPr lang="en-US" dirty="0" err="1"/>
              <a:t>rad_haplotyper</a:t>
            </a:r>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6" b="-19583"/>
          <a:stretch/>
        </p:blipFill>
        <p:spPr>
          <a:xfrm>
            <a:off x="10995202" y="717784"/>
            <a:ext cx="1084735" cy="731303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295693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and Assignments</a:t>
            </a:r>
          </a:p>
        </p:txBody>
      </p:sp>
      <p:sp>
        <p:nvSpPr>
          <p:cNvPr id="3" name="Content Placeholder 2"/>
          <p:cNvSpPr>
            <a:spLocks noGrp="1"/>
          </p:cNvSpPr>
          <p:nvPr>
            <p:ph idx="1"/>
          </p:nvPr>
        </p:nvSpPr>
        <p:spPr>
          <a:xfrm>
            <a:off x="34199" y="727600"/>
            <a:ext cx="8899939" cy="6102574"/>
          </a:xfrm>
        </p:spPr>
        <p:txBody>
          <a:bodyPr>
            <a:normAutofit lnSpcReduction="10000"/>
          </a:bodyPr>
          <a:lstStyle/>
          <a:p>
            <a:endParaRPr lang="en-US" dirty="0"/>
          </a:p>
          <a:p>
            <a:endParaRPr lang="en-US" dirty="0"/>
          </a:p>
          <a:p>
            <a:r>
              <a:rPr lang="en-US" dirty="0" err="1"/>
              <a:t>Filter.Ex</a:t>
            </a:r>
            <a:r>
              <a:rPr lang="en-US" dirty="0"/>
              <a:t> is in your $PATH</a:t>
            </a:r>
          </a:p>
          <a:p>
            <a:endParaRPr lang="en-US" dirty="0"/>
          </a:p>
          <a:p>
            <a:r>
              <a:rPr lang="en-US" dirty="0"/>
              <a:t>Reproduce the </a:t>
            </a:r>
            <a:r>
              <a:rPr lang="en-US" dirty="0" err="1"/>
              <a:t>SNPfilterR</a:t>
            </a:r>
            <a:r>
              <a:rPr lang="en-US" dirty="0"/>
              <a:t> vignette </a:t>
            </a:r>
          </a:p>
          <a:p>
            <a:pPr lvl="1"/>
            <a:r>
              <a:rPr lang="en-US" dirty="0">
                <a:hlinkClick r:id="rId2"/>
              </a:rPr>
              <a:t>https://devonderaad.github.io/SNPfiltR/articles/reproducible-vignette.html</a:t>
            </a:r>
            <a:endParaRPr lang="en-US" dirty="0"/>
          </a:p>
          <a:p>
            <a:r>
              <a:rPr lang="en-US" dirty="0"/>
              <a:t>Assignment on </a:t>
            </a:r>
            <a:r>
              <a:rPr lang="en-US"/>
              <a:t>Github</a:t>
            </a:r>
            <a:endParaRPr lang="en-US" dirty="0"/>
          </a:p>
          <a:p>
            <a:pPr marL="0" indent="0">
              <a:buNone/>
            </a:pPr>
            <a:endParaRPr lang="en-US" dirty="0"/>
          </a:p>
          <a:p>
            <a:r>
              <a:rPr lang="en-US" dirty="0"/>
              <a:t>No specific assignment for next week other than the readings</a:t>
            </a:r>
          </a:p>
          <a:p>
            <a:endParaRPr lang="en-US" dirty="0"/>
          </a:p>
          <a:p>
            <a:r>
              <a:rPr lang="en-US" dirty="0"/>
              <a:t>Please come to class prepared to discuss the required readings	</a:t>
            </a:r>
          </a:p>
        </p:txBody>
      </p:sp>
      <p:pic>
        <p:nvPicPr>
          <p:cNvPr id="4" name="Picture 3"/>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6" b="-19583"/>
          <a:stretch/>
        </p:blipFill>
        <p:spPr>
          <a:xfrm>
            <a:off x="10995202" y="717784"/>
            <a:ext cx="1084735" cy="731303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40369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Stacks Model</a:t>
            </a:r>
          </a:p>
        </p:txBody>
      </p:sp>
      <p:pic>
        <p:nvPicPr>
          <p:cNvPr id="5" name="Picture 4"/>
          <p:cNvPicPr>
            <a:picLocks noChangeAspect="1"/>
          </p:cNvPicPr>
          <p:nvPr/>
        </p:nvPicPr>
        <p:blipFill rotWithShape="1">
          <a:blip r:embed="rId2"/>
          <a:srcRect b="34527"/>
          <a:stretch/>
        </p:blipFill>
        <p:spPr>
          <a:xfrm>
            <a:off x="1649382" y="1355678"/>
            <a:ext cx="8855090" cy="4479614"/>
          </a:xfrm>
          <a:prstGeom prst="rect">
            <a:avLst/>
          </a:prstGeom>
        </p:spPr>
      </p:pic>
      <p:sp>
        <p:nvSpPr>
          <p:cNvPr id="3" name="TextBox 2"/>
          <p:cNvSpPr txBox="1"/>
          <p:nvPr/>
        </p:nvSpPr>
        <p:spPr>
          <a:xfrm>
            <a:off x="1649382" y="5927652"/>
            <a:ext cx="8855090" cy="707886"/>
          </a:xfrm>
          <a:prstGeom prst="rect">
            <a:avLst/>
          </a:prstGeom>
          <a:noFill/>
        </p:spPr>
        <p:txBody>
          <a:bodyPr wrap="square" rtlCol="0">
            <a:spAutoFit/>
          </a:bodyPr>
          <a:lstStyle/>
          <a:p>
            <a:pPr algn="ctr"/>
            <a:r>
              <a:rPr lang="en-US" sz="2000" dirty="0" err="1">
                <a:solidFill>
                  <a:srgbClr val="FFFF00"/>
                </a:solidFill>
              </a:rPr>
              <a:t>pyRAD</a:t>
            </a:r>
            <a:r>
              <a:rPr lang="en-US" sz="2000" dirty="0">
                <a:solidFill>
                  <a:srgbClr val="FFFF00"/>
                </a:solidFill>
              </a:rPr>
              <a:t> and </a:t>
            </a:r>
            <a:r>
              <a:rPr lang="en-US" sz="2000" dirty="0" err="1">
                <a:solidFill>
                  <a:srgbClr val="FFFF00"/>
                </a:solidFill>
              </a:rPr>
              <a:t>aftrRAD</a:t>
            </a:r>
            <a:r>
              <a:rPr lang="en-US" sz="2000" dirty="0">
                <a:solidFill>
                  <a:srgbClr val="FFFF00"/>
                </a:solidFill>
              </a:rPr>
              <a:t> have a similar methodology except that they perform alignments along with clustering.</a:t>
            </a:r>
          </a:p>
        </p:txBody>
      </p:sp>
      <p:sp>
        <p:nvSpPr>
          <p:cNvPr id="6" name="TextBox 5"/>
          <p:cNvSpPr txBox="1"/>
          <p:nvPr/>
        </p:nvSpPr>
        <p:spPr>
          <a:xfrm>
            <a:off x="7456472" y="1162444"/>
            <a:ext cx="3048000" cy="276999"/>
          </a:xfrm>
          <a:prstGeom prst="rect">
            <a:avLst/>
          </a:prstGeom>
          <a:noFill/>
        </p:spPr>
        <p:txBody>
          <a:bodyPr wrap="square" rtlCol="0">
            <a:spAutoFit/>
          </a:bodyPr>
          <a:lstStyle/>
          <a:p>
            <a:pPr algn="r"/>
            <a:r>
              <a:rPr lang="en-US" sz="1200" dirty="0">
                <a:solidFill>
                  <a:schemeClr val="bg1">
                    <a:lumMod val="75000"/>
                  </a:schemeClr>
                </a:solidFill>
              </a:rPr>
              <a:t>Adopted from Emerson et al. 2010</a:t>
            </a:r>
          </a:p>
        </p:txBody>
      </p:sp>
      <p:pic>
        <p:nvPicPr>
          <p:cNvPr id="7" name="Picture 6"/>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90057"/>
          <a:stretch/>
        </p:blipFill>
        <p:spPr>
          <a:xfrm>
            <a:off x="10995202" y="717784"/>
            <a:ext cx="1084735" cy="607779"/>
          </a:xfrm>
          <a:prstGeom prst="rect">
            <a:avLst/>
          </a:prstGeom>
        </p:spPr>
      </p:pic>
    </p:spTree>
    <p:extLst>
      <p:ext uri="{BB962C8B-B14F-4D97-AF65-F5344CB8AC3E}">
        <p14:creationId xmlns:p14="http://schemas.microsoft.com/office/powerpoint/2010/main" val="5346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dDocent</a:t>
            </a:r>
            <a:r>
              <a:rPr lang="en-US" dirty="0"/>
              <a:t>: </a:t>
            </a:r>
            <a:r>
              <a:rPr lang="en-US" dirty="0" err="1"/>
              <a:t>ddRAD</a:t>
            </a:r>
            <a:r>
              <a:rPr lang="en-US" dirty="0"/>
              <a:t> Analysis Pipeline</a:t>
            </a:r>
          </a:p>
        </p:txBody>
      </p:sp>
      <p:sp>
        <p:nvSpPr>
          <p:cNvPr id="3" name="Content Placeholder 2"/>
          <p:cNvSpPr>
            <a:spLocks noGrp="1"/>
          </p:cNvSpPr>
          <p:nvPr>
            <p:ph idx="1"/>
          </p:nvPr>
        </p:nvSpPr>
        <p:spPr>
          <a:xfrm>
            <a:off x="1185304" y="2490611"/>
            <a:ext cx="8899989" cy="4351338"/>
          </a:xfrm>
        </p:spPr>
        <p:txBody>
          <a:bodyPr>
            <a:normAutofit lnSpcReduction="10000"/>
          </a:bodyPr>
          <a:lstStyle/>
          <a:p>
            <a:pPr marL="285750" indent="-285750"/>
            <a:r>
              <a:rPr lang="en-US" sz="3200" dirty="0"/>
              <a:t>dDocent is a customizable BASH pipeline that follows the traditional NGS bioinformatic workflow</a:t>
            </a:r>
          </a:p>
          <a:p>
            <a:r>
              <a:rPr lang="en-US" sz="3200" dirty="0"/>
              <a:t>Specifically designed to handle high levels of polymorphism</a:t>
            </a:r>
          </a:p>
          <a:p>
            <a:pPr lvl="1"/>
            <a:r>
              <a:rPr lang="en-US" dirty="0"/>
              <a:t>Can handle INDEL polymorphisms</a:t>
            </a:r>
          </a:p>
          <a:p>
            <a:pPr marL="285750" indent="-285750"/>
            <a:r>
              <a:rPr lang="en-US" sz="3200" dirty="0"/>
              <a:t>It uses a novel data reduction method to help with reference assembly</a:t>
            </a:r>
          </a:p>
          <a:p>
            <a:pPr marL="285750" indent="-285750"/>
            <a:r>
              <a:rPr lang="en-US" sz="3200" dirty="0"/>
              <a:t>It uses BWA for mapping and </a:t>
            </a:r>
            <a:r>
              <a:rPr lang="en-US" sz="3200" dirty="0" err="1"/>
              <a:t>FreeBayes</a:t>
            </a:r>
            <a:r>
              <a:rPr lang="en-US" sz="3200" dirty="0"/>
              <a:t> for Variant calling</a:t>
            </a:r>
          </a:p>
          <a:p>
            <a:endParaRPr lang="en-US" sz="3200" dirty="0"/>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3" name="Picture 12"/>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4" name="Picture 13"/>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b="86890"/>
          <a:stretch/>
        </p:blipFill>
        <p:spPr>
          <a:xfrm>
            <a:off x="10995202" y="717784"/>
            <a:ext cx="1084735" cy="801734"/>
          </a:xfrm>
          <a:prstGeom prst="rect">
            <a:avLst/>
          </a:prstGeom>
        </p:spPr>
      </p:pic>
      <p:pic>
        <p:nvPicPr>
          <p:cNvPr id="22" name="Picture 21"/>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88453"/>
          <a:stretch/>
        </p:blipFill>
        <p:spPr>
          <a:xfrm>
            <a:off x="10995202" y="717784"/>
            <a:ext cx="1084735" cy="705902"/>
          </a:xfrm>
          <a:prstGeom prst="rect">
            <a:avLst/>
          </a:prstGeom>
        </p:spPr>
      </p:pic>
    </p:spTree>
    <p:extLst>
      <p:ext uri="{BB962C8B-B14F-4D97-AF65-F5344CB8AC3E}">
        <p14:creationId xmlns:p14="http://schemas.microsoft.com/office/powerpoint/2010/main" val="2176689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Stacks</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lstStyle/>
          <a:p>
            <a:r>
              <a:rPr lang="en-US" dirty="0"/>
              <a:t>By far the most developed software option.  </a:t>
            </a:r>
          </a:p>
          <a:p>
            <a:r>
              <a:rPr lang="en-US" dirty="0"/>
              <a:t>Syncs with a MySQL database</a:t>
            </a:r>
          </a:p>
          <a:p>
            <a:r>
              <a:rPr lang="en-US" dirty="0"/>
              <a:t>Can handle reference based analysis or </a:t>
            </a:r>
            <a:r>
              <a:rPr lang="en-US" i="1" dirty="0"/>
              <a:t>de novo </a:t>
            </a:r>
            <a:r>
              <a:rPr lang="en-US" dirty="0"/>
              <a:t> assembly</a:t>
            </a:r>
          </a:p>
          <a:p>
            <a:r>
              <a:rPr lang="en-US" dirty="0"/>
              <a:t>Can output multiple formats</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fontScale="85000" lnSpcReduction="10000"/>
          </a:bodyPr>
          <a:lstStyle/>
          <a:p>
            <a:r>
              <a:rPr lang="en-US" dirty="0"/>
              <a:t>The </a:t>
            </a:r>
            <a:r>
              <a:rPr lang="en-US" i="1" dirty="0"/>
              <a:t>de novo </a:t>
            </a:r>
            <a:r>
              <a:rPr lang="en-US" dirty="0"/>
              <a:t>assembly method cannot handle INDEL variation at all.  </a:t>
            </a:r>
          </a:p>
          <a:p>
            <a:pPr lvl="1"/>
            <a:r>
              <a:rPr lang="en-US" dirty="0"/>
              <a:t>Reads with INDELs will not cluster together</a:t>
            </a:r>
          </a:p>
          <a:p>
            <a:r>
              <a:rPr lang="en-US" dirty="0"/>
              <a:t>Reads must remain a fixed length, so low quality reads are removed instead of trimmed</a:t>
            </a:r>
          </a:p>
          <a:p>
            <a:r>
              <a:rPr lang="en-US" dirty="0"/>
              <a:t>Does not call SNPs in PE reads</a:t>
            </a:r>
          </a:p>
          <a:p>
            <a:r>
              <a:rPr lang="en-US" dirty="0"/>
              <a:t>Has a single sample, single base pair model for SNP calling</a:t>
            </a:r>
          </a:p>
          <a:p>
            <a:pPr lvl="1"/>
            <a:r>
              <a:rPr lang="en-US" dirty="0" err="1"/>
              <a:t>rxstacks</a:t>
            </a:r>
            <a:r>
              <a:rPr lang="en-US" dirty="0"/>
              <a:t> does improved SNP calls </a:t>
            </a:r>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6523"/>
          <a:stretch/>
        </p:blipFill>
        <p:spPr>
          <a:xfrm>
            <a:off x="10995202" y="717783"/>
            <a:ext cx="1084735" cy="823912"/>
          </a:xfrm>
          <a:prstGeom prst="rect">
            <a:avLst/>
          </a:prstGeom>
        </p:spPr>
      </p:pic>
    </p:spTree>
    <p:extLst>
      <p:ext uri="{BB962C8B-B14F-4D97-AF65-F5344CB8AC3E}">
        <p14:creationId xmlns:p14="http://schemas.microsoft.com/office/powerpoint/2010/main" val="275838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dDocent</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read trimming and is INDEL aware for assembly and read mapping</a:t>
            </a:r>
          </a:p>
          <a:p>
            <a:r>
              <a:rPr lang="en-US" dirty="0"/>
              <a:t>Follows a stepwise, traditional NGS workflow</a:t>
            </a:r>
          </a:p>
          <a:p>
            <a:r>
              <a:rPr lang="en-US" dirty="0"/>
              <a:t>Has a novel data reduction method for </a:t>
            </a:r>
            <a:r>
              <a:rPr lang="en-US" i="1" dirty="0"/>
              <a:t>de novo </a:t>
            </a:r>
            <a:r>
              <a:rPr lang="en-US" dirty="0"/>
              <a:t>assembly</a:t>
            </a:r>
          </a:p>
          <a:p>
            <a:r>
              <a:rPr lang="en-US" dirty="0"/>
              <a:t>Open source BASH code that is easy to customize</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Currently the final output is limited to VCF files.</a:t>
            </a:r>
          </a:p>
          <a:p>
            <a:endParaRPr lang="en-US" dirty="0"/>
          </a:p>
          <a:p>
            <a:r>
              <a:rPr lang="en-US" dirty="0"/>
              <a:t>Requires several different software dependencies and can be difficult to install.</a:t>
            </a:r>
          </a:p>
          <a:p>
            <a:endParaRPr lang="en-US" dirty="0"/>
          </a:p>
          <a:p>
            <a:r>
              <a:rPr lang="en-US" dirty="0"/>
              <a:t>Limited by the development of dependent packages</a:t>
            </a:r>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0057"/>
          <a:stretch/>
        </p:blipFill>
        <p:spPr>
          <a:xfrm>
            <a:off x="10995202" y="717783"/>
            <a:ext cx="1084735" cy="607780"/>
          </a:xfrm>
          <a:prstGeom prst="rect">
            <a:avLst/>
          </a:prstGeom>
        </p:spPr>
      </p:pic>
    </p:spTree>
    <p:extLst>
      <p:ext uri="{BB962C8B-B14F-4D97-AF65-F5344CB8AC3E}">
        <p14:creationId xmlns:p14="http://schemas.microsoft.com/office/powerpoint/2010/main" val="122591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id="{738644C9-41D9-084C-9AFC-B7A37B7633C8}" vid="{6B2D3544-6E9E-5445-ABAF-74225983AC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Template>
  <TotalTime>7570</TotalTime>
  <Words>2471</Words>
  <Application>Microsoft Macintosh PowerPoint</Application>
  <PresentationFormat>Widescreen</PresentationFormat>
  <Paragraphs>568</Paragraphs>
  <Slides>54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Avenir Next Condensed Regular</vt:lpstr>
      <vt:lpstr>Calibri</vt:lpstr>
      <vt:lpstr>Calibri Light</vt:lpstr>
      <vt:lpstr>Helvetica</vt:lpstr>
      <vt:lpstr>Helvetica Neue</vt:lpstr>
      <vt:lpstr>Office Theme</vt:lpstr>
      <vt:lpstr>RADseq Pipelines:  an overview</vt:lpstr>
      <vt:lpstr>NGS Non-model organisms Bioinformatics Workflow</vt:lpstr>
      <vt:lpstr>NGS Non-model organisms Bioinformatics Workflow</vt:lpstr>
      <vt:lpstr>NGS Non-model organisms Bioinformatics Workflow</vt:lpstr>
      <vt:lpstr>The pipelines</vt:lpstr>
      <vt:lpstr>The Stacks Model</vt:lpstr>
      <vt:lpstr>dDocent: ddRAD Analysis Pipeline</vt:lpstr>
      <vt:lpstr>Stacks</vt:lpstr>
      <vt:lpstr>dDocent</vt:lpstr>
      <vt:lpstr>pyRAD</vt:lpstr>
      <vt:lpstr>aftrRAD</vt:lpstr>
      <vt:lpstr>RADseq Bioinformatic Challenges</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lpstr>Shafer et al. 2016</vt:lpstr>
      <vt:lpstr>Shafer et al. 2016</vt:lpstr>
      <vt:lpstr>Shafer et al. 2016</vt:lpstr>
      <vt:lpstr>Shafer et al. 2016</vt:lpstr>
      <vt:lpstr>Issues with Shafer et al. 2016</vt:lpstr>
      <vt:lpstr>Issues with Shafer et al. 2016</vt:lpstr>
      <vt:lpstr>These aren’t the loci you are looking for: principles of effective SNP filtering</vt:lpstr>
      <vt:lpstr>SNP Filtering</vt:lpstr>
      <vt:lpstr>SNP Filtering</vt:lpstr>
      <vt:lpstr>Principles of SNP Filtering</vt:lpstr>
      <vt:lpstr>Principles of SNP Filtering</vt:lpstr>
      <vt:lpstr>SNP Filtering Software</vt:lpstr>
      <vt:lpstr>Exercises and 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an overview</dc:title>
  <dc:creator>Jonathan Puritz</dc:creator>
  <cp:lastModifiedBy>Jonathan Puritz Jr.</cp:lastModifiedBy>
  <cp:revision>294</cp:revision>
  <dcterms:created xsi:type="dcterms:W3CDTF">2016-02-27T11:20:31Z</dcterms:created>
  <dcterms:modified xsi:type="dcterms:W3CDTF">2023-04-12T15:49:11Z</dcterms:modified>
</cp:coreProperties>
</file>